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D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654"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F4D07-38C0-4BBA-8AE1-19E66A30836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F4D07-38C0-4BBA-8AE1-19E66A30836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F4D07-38C0-4BBA-8AE1-19E66A30836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F4D07-38C0-4BBA-8AE1-19E66A30836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F4D07-38C0-4BBA-8AE1-19E66A30836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F4D07-38C0-4BBA-8AE1-19E66A308363}"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F4D07-38C0-4BBA-8AE1-19E66A308363}" type="datetimeFigureOut">
              <a:rPr lang="en-US" smtClean="0"/>
              <a:pPr/>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F4D07-38C0-4BBA-8AE1-19E66A308363}" type="datetimeFigureOut">
              <a:rPr lang="en-US" smtClean="0"/>
              <a:pPr/>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F4D07-38C0-4BBA-8AE1-19E66A308363}" type="datetimeFigureOut">
              <a:rPr lang="en-US" smtClean="0"/>
              <a:pPr/>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F4D07-38C0-4BBA-8AE1-19E66A308363}"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F4D07-38C0-4BBA-8AE1-19E66A308363}"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E62D5-536C-4486-82E5-C03B1A577F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EF4D07-38C0-4BBA-8AE1-19E66A308363}" type="datetimeFigureOut">
              <a:rPr lang="en-US" smtClean="0"/>
              <a:pPr/>
              <a:t>3/13/2019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62D5-536C-4486-82E5-C03B1A577F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file:///C:\Users\Michal\Desktop\videos%20-%20tomo\finals\Laboratory%20-%20Contact%20Angle%20Measuring2.mov" TargetMode="External"/><Relationship Id="rId5" Type="http://schemas.openxmlformats.org/officeDocument/2006/relationships/image" Target="../media/image14.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entation-back.jpg"/>
          <p:cNvPicPr>
            <a:picLocks noChangeAspect="1"/>
          </p:cNvPicPr>
          <p:nvPr/>
        </p:nvPicPr>
        <p:blipFill>
          <a:blip r:embed="rId2" cstate="print"/>
          <a:stretch>
            <a:fillRect/>
          </a:stretch>
        </p:blipFill>
        <p:spPr>
          <a:xfrm>
            <a:off x="0" y="0"/>
            <a:ext cx="9144000" cy="5143500"/>
          </a:xfrm>
          <a:prstGeom prst="rect">
            <a:avLst/>
          </a:prstGeom>
        </p:spPr>
      </p:pic>
      <p:pic>
        <p:nvPicPr>
          <p:cNvPr id="6" name="Picture 5" descr="wave_element_A4_standalone_noback_xtrawide.png"/>
          <p:cNvPicPr>
            <a:picLocks noChangeAspect="1"/>
          </p:cNvPicPr>
          <p:nvPr/>
        </p:nvPicPr>
        <p:blipFill>
          <a:blip r:embed="rId3" cstate="print"/>
          <a:srcRect b="20287"/>
          <a:stretch>
            <a:fillRect/>
          </a:stretch>
        </p:blipFill>
        <p:spPr>
          <a:xfrm>
            <a:off x="0" y="1831132"/>
            <a:ext cx="9144000" cy="3312368"/>
          </a:xfrm>
          <a:prstGeom prst="rect">
            <a:avLst/>
          </a:prstGeom>
        </p:spPr>
      </p:pic>
      <p:sp>
        <p:nvSpPr>
          <p:cNvPr id="7" name="Rectangle 35"/>
          <p:cNvSpPr>
            <a:spLocks noChangeArrowheads="1"/>
          </p:cNvSpPr>
          <p:nvPr/>
        </p:nvSpPr>
        <p:spPr bwMode="auto">
          <a:xfrm>
            <a:off x="395536" y="2139702"/>
            <a:ext cx="8280400" cy="1008062"/>
          </a:xfrm>
          <a:prstGeom prst="rect">
            <a:avLst/>
          </a:prstGeom>
          <a:noFill/>
          <a:ln w="9525">
            <a:noFill/>
            <a:miter lim="800000"/>
            <a:headEnd/>
            <a:tailEnd/>
          </a:ln>
        </p:spPr>
        <p:txBody>
          <a:bodyPr anchor="ctr"/>
          <a:lstStyle/>
          <a:p>
            <a:pPr algn="ctr"/>
            <a:r>
              <a:rPr lang="en-US" altLang="ja-JP" sz="2800" dirty="0" smtClean="0">
                <a:solidFill>
                  <a:schemeClr val="bg1"/>
                </a:solidFill>
                <a:latin typeface="Open Sans Condensed" pitchFamily="34" charset="0"/>
                <a:ea typeface="Open Sans Condensed" pitchFamily="34" charset="0"/>
                <a:cs typeface="Open Sans Condensed" pitchFamily="34" charset="0"/>
              </a:rPr>
              <a:t>Join and ask questions at slido.com – event #:</a:t>
            </a:r>
          </a:p>
          <a:p>
            <a:pPr algn="ctr"/>
            <a:r>
              <a:rPr lang="en-US" altLang="ja-JP" sz="3600" dirty="0" smtClean="0">
                <a:solidFill>
                  <a:schemeClr val="tx2">
                    <a:lumMod val="40000"/>
                    <a:lumOff val="60000"/>
                  </a:schemeClr>
                </a:solidFill>
                <a:latin typeface="Open Sans Condensed" pitchFamily="34" charset="0"/>
                <a:ea typeface="Open Sans Condensed" pitchFamily="34" charset="0"/>
                <a:cs typeface="Open Sans Condensed" pitchFamily="34" charset="0"/>
              </a:rPr>
              <a:t>#MODESTA</a:t>
            </a:r>
            <a:endParaRPr lang="ja-JP" altLang="en-US" sz="3600">
              <a:solidFill>
                <a:schemeClr val="tx2">
                  <a:lumMod val="40000"/>
                  <a:lumOff val="60000"/>
                </a:schemeClr>
              </a:solidFill>
              <a:latin typeface="Open Sans Condensed" pitchFamily="34" charset="0"/>
              <a:ea typeface="A-OTF ゴシックMB101 Pro U"/>
              <a:cs typeface="Open Sans Condensed" pitchFamily="34" charset="0"/>
            </a:endParaRPr>
          </a:p>
        </p:txBody>
      </p:sp>
      <p:pic>
        <p:nvPicPr>
          <p:cNvPr id="8" name="Picture 7" descr="modesta-logotypes-positive.png"/>
          <p:cNvPicPr>
            <a:picLocks noChangeAspect="1"/>
          </p:cNvPicPr>
          <p:nvPr/>
        </p:nvPicPr>
        <p:blipFill>
          <a:blip r:embed="rId4" cstate="print"/>
          <a:srcRect t="23026" b="30923"/>
          <a:stretch>
            <a:fillRect/>
          </a:stretch>
        </p:blipFill>
        <p:spPr>
          <a:xfrm>
            <a:off x="467544" y="4155926"/>
            <a:ext cx="2259862" cy="720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repellency</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8" name="図 3"/>
          <p:cNvPicPr>
            <a:picLocks noChangeAspect="1"/>
          </p:cNvPicPr>
          <p:nvPr/>
        </p:nvPicPr>
        <p:blipFill>
          <a:blip r:embed="rId4" cstate="print"/>
          <a:srcRect/>
          <a:stretch>
            <a:fillRect/>
          </a:stretch>
        </p:blipFill>
        <p:spPr bwMode="auto">
          <a:xfrm>
            <a:off x="1763688" y="1131590"/>
            <a:ext cx="2520950" cy="1693863"/>
          </a:xfrm>
          <a:prstGeom prst="rect">
            <a:avLst/>
          </a:prstGeom>
          <a:noFill/>
          <a:ln w="9525">
            <a:noFill/>
            <a:miter lim="800000"/>
            <a:headEnd/>
            <a:tailEnd/>
          </a:ln>
        </p:spPr>
      </p:pic>
      <p:pic>
        <p:nvPicPr>
          <p:cNvPr id="9" name="図 4"/>
          <p:cNvPicPr>
            <a:picLocks noChangeAspect="1"/>
          </p:cNvPicPr>
          <p:nvPr/>
        </p:nvPicPr>
        <p:blipFill>
          <a:blip r:embed="rId5" cstate="print"/>
          <a:srcRect/>
          <a:stretch>
            <a:fillRect/>
          </a:stretch>
        </p:blipFill>
        <p:spPr bwMode="auto">
          <a:xfrm>
            <a:off x="4495775" y="1131590"/>
            <a:ext cx="3105150" cy="1690688"/>
          </a:xfrm>
          <a:prstGeom prst="rect">
            <a:avLst/>
          </a:prstGeom>
          <a:noFill/>
          <a:ln w="9525">
            <a:noFill/>
            <a:miter lim="800000"/>
            <a:headEnd/>
            <a:tailEnd/>
          </a:ln>
        </p:spPr>
      </p:pic>
      <p:sp>
        <p:nvSpPr>
          <p:cNvPr id="10" name="テキスト ボックス 5"/>
          <p:cNvSpPr txBox="1">
            <a:spLocks noChangeArrowheads="1"/>
          </p:cNvSpPr>
          <p:nvPr/>
        </p:nvSpPr>
        <p:spPr bwMode="auto">
          <a:xfrm>
            <a:off x="2609825" y="2552403"/>
            <a:ext cx="2268538" cy="246062"/>
          </a:xfrm>
          <a:prstGeom prst="rect">
            <a:avLst/>
          </a:prstGeom>
          <a:noFill/>
          <a:ln w="9525">
            <a:noFill/>
            <a:miter lim="800000"/>
            <a:headEnd/>
            <a:tailEnd/>
          </a:ln>
        </p:spPr>
        <p:txBody>
          <a:bodyPr>
            <a:spAutoFit/>
          </a:bodyPr>
          <a:lstStyle/>
          <a:p>
            <a:r>
              <a:rPr lang="en-US" altLang="ja-JP" sz="1000" b="1">
                <a:cs typeface="Arial" pitchFamily="34" charset="0"/>
              </a:rPr>
              <a:t>Young–Laplace equation</a:t>
            </a:r>
            <a:endParaRPr lang="ja-JP" altLang="en-US" sz="1000">
              <a:cs typeface="Arial" pitchFamily="34" charset="0"/>
            </a:endParaRPr>
          </a:p>
        </p:txBody>
      </p:sp>
      <p:sp>
        <p:nvSpPr>
          <p:cNvPr id="11" name="テキスト ボックス 7"/>
          <p:cNvSpPr txBox="1">
            <a:spLocks noChangeArrowheads="1"/>
          </p:cNvSpPr>
          <p:nvPr/>
        </p:nvSpPr>
        <p:spPr bwMode="auto">
          <a:xfrm>
            <a:off x="5962625" y="2527003"/>
            <a:ext cx="1719263" cy="260350"/>
          </a:xfrm>
          <a:prstGeom prst="rect">
            <a:avLst/>
          </a:prstGeom>
          <a:noFill/>
          <a:ln w="9525">
            <a:noFill/>
            <a:miter lim="800000"/>
            <a:headEnd/>
            <a:tailEnd/>
          </a:ln>
        </p:spPr>
        <p:txBody>
          <a:bodyPr wrap="none">
            <a:spAutoFit/>
          </a:bodyPr>
          <a:lstStyle/>
          <a:p>
            <a:r>
              <a:rPr lang="en-US" altLang="ja-JP" sz="1000" b="1">
                <a:cs typeface="Arial" pitchFamily="34" charset="0"/>
              </a:rPr>
              <a:t>Dynamic</a:t>
            </a:r>
            <a:r>
              <a:rPr lang="en-US" altLang="ja-JP" sz="1100" b="1">
                <a:cs typeface="Arial" pitchFamily="34" charset="0"/>
              </a:rPr>
              <a:t> contact angle</a:t>
            </a:r>
            <a:endParaRPr lang="ja-JP" altLang="en-US" sz="1100" b="1">
              <a:cs typeface="Arial" pitchFamily="34" charset="0"/>
            </a:endParaRPr>
          </a:p>
        </p:txBody>
      </p:sp>
      <p:sp>
        <p:nvSpPr>
          <p:cNvPr id="14" name="テキスト ボックス 2"/>
          <p:cNvSpPr txBox="1">
            <a:spLocks noChangeArrowheads="1"/>
          </p:cNvSpPr>
          <p:nvPr/>
        </p:nvSpPr>
        <p:spPr bwMode="auto">
          <a:xfrm>
            <a:off x="6411888" y="1925340"/>
            <a:ext cx="1114425" cy="230188"/>
          </a:xfrm>
          <a:prstGeom prst="rect">
            <a:avLst/>
          </a:prstGeom>
          <a:noFill/>
          <a:ln w="9525">
            <a:noFill/>
            <a:miter lim="800000"/>
            <a:headEnd/>
            <a:tailEnd/>
          </a:ln>
        </p:spPr>
        <p:txBody>
          <a:bodyPr wrap="none">
            <a:spAutoFit/>
          </a:bodyPr>
          <a:lstStyle/>
          <a:p>
            <a:r>
              <a:rPr lang="en-US" altLang="ja-JP" sz="900">
                <a:cs typeface="Arial" pitchFamily="34" charset="0"/>
              </a:rPr>
              <a:t>Receding C Angle</a:t>
            </a:r>
            <a:endParaRPr lang="ja-JP" altLang="en-US" sz="900">
              <a:cs typeface="Arial" pitchFamily="34" charset="0"/>
            </a:endParaRPr>
          </a:p>
        </p:txBody>
      </p:sp>
      <p:sp>
        <p:nvSpPr>
          <p:cNvPr id="16" name="テキスト ボックス 3"/>
          <p:cNvSpPr txBox="1">
            <a:spLocks noChangeArrowheads="1"/>
          </p:cNvSpPr>
          <p:nvPr/>
        </p:nvSpPr>
        <p:spPr bwMode="auto">
          <a:xfrm>
            <a:off x="5548288" y="2088853"/>
            <a:ext cx="914400" cy="230187"/>
          </a:xfrm>
          <a:prstGeom prst="rect">
            <a:avLst/>
          </a:prstGeom>
          <a:noFill/>
          <a:ln w="9525">
            <a:noFill/>
            <a:miter lim="800000"/>
            <a:headEnd/>
            <a:tailEnd/>
          </a:ln>
        </p:spPr>
        <p:txBody>
          <a:bodyPr wrap="none">
            <a:spAutoFit/>
          </a:bodyPr>
          <a:lstStyle/>
          <a:p>
            <a:r>
              <a:rPr lang="en-US" altLang="ja-JP" sz="900">
                <a:cs typeface="Arial" pitchFamily="34" charset="0"/>
              </a:rPr>
              <a:t>Static C Angle</a:t>
            </a:r>
            <a:endParaRPr lang="ja-JP" altLang="en-US" sz="900">
              <a:cs typeface="Arial" pitchFamily="34" charset="0"/>
            </a:endParaRPr>
          </a:p>
        </p:txBody>
      </p:sp>
      <p:cxnSp>
        <p:nvCxnSpPr>
          <p:cNvPr id="17" name="カギ線コネクタ 7"/>
          <p:cNvCxnSpPr>
            <a:cxnSpLocks noChangeShapeType="1"/>
          </p:cNvCxnSpPr>
          <p:nvPr/>
        </p:nvCxnSpPr>
        <p:spPr bwMode="auto">
          <a:xfrm rot="5400000" flipH="1" flipV="1">
            <a:off x="5550669" y="2076947"/>
            <a:ext cx="160337" cy="12700"/>
          </a:xfrm>
          <a:prstGeom prst="bentConnector3">
            <a:avLst>
              <a:gd name="adj1" fmla="val 50000"/>
            </a:avLst>
          </a:prstGeom>
          <a:noFill/>
          <a:ln w="9525" algn="ctr">
            <a:solidFill>
              <a:schemeClr val="tx1"/>
            </a:solidFill>
            <a:round/>
            <a:headEnd/>
            <a:tailEnd type="triangle" w="med" len="med"/>
          </a:ln>
        </p:spPr>
      </p:cxnSp>
      <p:cxnSp>
        <p:nvCxnSpPr>
          <p:cNvPr id="18" name="カギ線コネクタ 9"/>
          <p:cNvCxnSpPr>
            <a:cxnSpLocks noChangeShapeType="1"/>
          </p:cNvCxnSpPr>
          <p:nvPr/>
        </p:nvCxnSpPr>
        <p:spPr bwMode="auto">
          <a:xfrm rot="16200000" flipV="1">
            <a:off x="6363469" y="1826122"/>
            <a:ext cx="263525" cy="39687"/>
          </a:xfrm>
          <a:prstGeom prst="bentConnector3">
            <a:avLst>
              <a:gd name="adj1" fmla="val 50000"/>
            </a:avLst>
          </a:prstGeom>
          <a:noFill/>
          <a:ln w="9525" algn="ctr">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repellency</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graphicFrame>
        <p:nvGraphicFramePr>
          <p:cNvPr id="19" name="表 1"/>
          <p:cNvGraphicFramePr>
            <a:graphicFrameLocks noGrp="1"/>
          </p:cNvGraphicFramePr>
          <p:nvPr/>
        </p:nvGraphicFramePr>
        <p:xfrm>
          <a:off x="1115616" y="915566"/>
          <a:ext cx="7128795" cy="2088232"/>
        </p:xfrm>
        <a:graphic>
          <a:graphicData uri="http://schemas.openxmlformats.org/drawingml/2006/table">
            <a:tbl>
              <a:tblPr/>
              <a:tblGrid>
                <a:gridCol w="988764"/>
                <a:gridCol w="1048865"/>
                <a:gridCol w="1017846"/>
                <a:gridCol w="1017845"/>
                <a:gridCol w="1017846"/>
                <a:gridCol w="1019784"/>
                <a:gridCol w="1017845"/>
              </a:tblGrid>
              <a:tr h="499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rgbClr val="FFFFFF"/>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Open Sans Condensed" pitchFamily="34" charset="0"/>
                          <a:ea typeface="Open Sans Condensed" pitchFamily="34" charset="0"/>
                          <a:cs typeface="Open Sans Condensed" pitchFamily="34" charset="0"/>
                        </a:rPr>
                        <a:t>Water</a:t>
                      </a:r>
                      <a:endParaRPr kumimoji="1" lang="ja-JP" altLang="en-US" sz="1200" b="0" i="0" u="none" strike="noStrike" cap="none" normalizeH="0" baseline="0" smtClean="0">
                        <a:ln>
                          <a:noFill/>
                        </a:ln>
                        <a:solidFill>
                          <a:schemeClr val="tx1"/>
                        </a:solidFill>
                        <a:effectLst/>
                        <a:latin typeface="Open Sans Condensed" pitchFamily="34" charset="0"/>
                        <a:ea typeface="ＭＳ Ｐゴシック" pitchFamily="34" charset="-128"/>
                        <a:cs typeface="Open Sans Condensed"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Open Sans Condensed" pitchFamily="34" charset="0"/>
                          <a:ea typeface="Open Sans Condensed" pitchFamily="34" charset="0"/>
                          <a:cs typeface="Open Sans Condensed" pitchFamily="34" charset="0"/>
                        </a:rPr>
                        <a:t>n-Hexadecane</a:t>
                      </a:r>
                      <a:endParaRPr kumimoji="1" lang="ja-JP" altLang="en-US" sz="1200" b="0" i="0" u="none" strike="noStrike" cap="none" normalizeH="0" baseline="0" smtClean="0">
                        <a:ln>
                          <a:noFill/>
                        </a:ln>
                        <a:solidFill>
                          <a:schemeClr val="tx1"/>
                        </a:solidFill>
                        <a:effectLst/>
                        <a:latin typeface="Open Sans Condensed" pitchFamily="34" charset="0"/>
                        <a:ea typeface="ＭＳ Ｐゴシック" pitchFamily="34" charset="-128"/>
                        <a:cs typeface="Open Sans Condensed"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544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Open Sans Condensed Light" pitchFamily="34" charset="0"/>
                          <a:ea typeface="Open Sans Condensed Light" pitchFamily="34" charset="0"/>
                          <a:cs typeface="Open Sans Condensed Light" pitchFamily="34" charset="0"/>
                        </a:rPr>
                        <a:t>Static C Angle</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Open Sans Condensed Light" pitchFamily="34" charset="0"/>
                          <a:ea typeface="Open Sans Condensed Light" pitchFamily="34" charset="0"/>
                          <a:cs typeface="Open Sans Condensed Light" pitchFamily="34" charset="0"/>
                        </a:rPr>
                        <a:t>Receding C Angle </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Sliding Angle</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Static C Angle</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Receding C Angle</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Sliding Angle</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4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Open Sans Condensed Light" pitchFamily="34" charset="0"/>
                          <a:ea typeface="Open Sans Condensed Light" pitchFamily="34" charset="0"/>
                          <a:cs typeface="Open Sans Condensed Light" pitchFamily="34" charset="0"/>
                        </a:rPr>
                        <a:t>Other Product</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117</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101</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42</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70</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66</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25</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99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PD</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Open Sans Condensed Light" pitchFamily="34" charset="0"/>
                          <a:ea typeface="Open Sans Condensed Light" pitchFamily="34" charset="0"/>
                          <a:cs typeface="Open Sans Condensed Light" pitchFamily="34" charset="0"/>
                        </a:rPr>
                        <a:t>115</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Open Sans Condensed Light" pitchFamily="34" charset="0"/>
                          <a:ea typeface="Open Sans Condensed Light" pitchFamily="34" charset="0"/>
                          <a:cs typeface="Open Sans Condensed Light" pitchFamily="34" charset="0"/>
                        </a:rPr>
                        <a:t>110</a:t>
                      </a:r>
                      <a:endParaRPr kumimoji="1" lang="ja-JP" altLang="en-US" sz="1200" b="1" i="0" u="none" strike="noStrike" cap="none" normalizeH="0" baseline="0" smtClean="0">
                        <a:ln>
                          <a:noFill/>
                        </a:ln>
                        <a:solidFill>
                          <a:srgbClr val="FF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Open Sans Condensed Light" pitchFamily="34" charset="0"/>
                          <a:ea typeface="Open Sans Condensed Light" pitchFamily="34" charset="0"/>
                          <a:cs typeface="Open Sans Condensed Light" pitchFamily="34" charset="0"/>
                        </a:rPr>
                        <a:t>20</a:t>
                      </a:r>
                      <a:endParaRPr kumimoji="1" lang="ja-JP" altLang="en-US" sz="1200" b="1" i="0" u="none" strike="noStrike" cap="none" normalizeH="0" baseline="0" smtClean="0">
                        <a:ln>
                          <a:noFill/>
                        </a:ln>
                        <a:solidFill>
                          <a:srgbClr val="FF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67</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Open Sans Condensed Light" pitchFamily="34" charset="0"/>
                          <a:ea typeface="Open Sans Condensed Light" pitchFamily="34" charset="0"/>
                          <a:cs typeface="Open Sans Condensed Light" pitchFamily="34" charset="0"/>
                        </a:rPr>
                        <a:t>65</a:t>
                      </a:r>
                      <a:endParaRPr kumimoji="1" lang="ja-JP" altLang="en-US" sz="1200" b="0" i="0" u="none" strike="noStrike" cap="none" normalizeH="0" baseline="0" smtClean="0">
                        <a:ln>
                          <a:noFill/>
                        </a:ln>
                        <a:solidFill>
                          <a:srgbClr val="00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Open Sans Condensed Light" pitchFamily="34" charset="0"/>
                          <a:ea typeface="Open Sans Condensed Light" pitchFamily="34" charset="0"/>
                          <a:cs typeface="Open Sans Condensed Light" pitchFamily="34" charset="0"/>
                        </a:rPr>
                        <a:t>10</a:t>
                      </a:r>
                      <a:endParaRPr kumimoji="1" lang="ja-JP" altLang="en-US" sz="1200" b="1" i="0" u="none" strike="noStrike" cap="none" normalizeH="0" baseline="0" smtClean="0">
                        <a:ln>
                          <a:noFill/>
                        </a:ln>
                        <a:solidFill>
                          <a:srgbClr val="FF0000"/>
                        </a:solidFill>
                        <a:effectLst/>
                        <a:latin typeface="Open Sans Condensed Light" pitchFamily="34" charset="0"/>
                        <a:ea typeface="ＭＳ Ｐゴシック" pitchFamily="34" charset="-128"/>
                        <a:cs typeface="Open Sans Condensed Light" pitchFamily="34" charset="0"/>
                      </a:endParaRPr>
                    </a:p>
                  </a:txBody>
                  <a:tcPr marL="91431" marR="91431"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repellency</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29" name="Picture 28" descr="roll-off.png"/>
          <p:cNvPicPr>
            <a:picLocks noChangeAspect="1"/>
          </p:cNvPicPr>
          <p:nvPr/>
        </p:nvPicPr>
        <p:blipFill>
          <a:blip r:embed="rId4" cstate="print"/>
          <a:stretch>
            <a:fillRect/>
          </a:stretch>
        </p:blipFill>
        <p:spPr>
          <a:xfrm>
            <a:off x="3049867" y="411510"/>
            <a:ext cx="5554581" cy="2736304"/>
          </a:xfrm>
          <a:prstGeom prst="rect">
            <a:avLst/>
          </a:prstGeom>
        </p:spPr>
      </p:pic>
      <p:sp>
        <p:nvSpPr>
          <p:cNvPr id="30" name="Rectangle 29"/>
          <p:cNvSpPr/>
          <p:nvPr/>
        </p:nvSpPr>
        <p:spPr>
          <a:xfrm>
            <a:off x="467544" y="817424"/>
            <a:ext cx="4572000" cy="1754326"/>
          </a:xfrm>
          <a:prstGeom prst="rect">
            <a:avLst/>
          </a:prstGeom>
        </p:spPr>
        <p:txBody>
          <a:bodyPr>
            <a:spAutoFit/>
          </a:bodyPr>
          <a:lstStyle/>
          <a:p>
            <a:r>
              <a:rPr lang="en-US" altLang="ja-JP" sz="1200" dirty="0" smtClean="0">
                <a:latin typeface="Open Sans Condensed Light" pitchFamily="34" charset="0"/>
                <a:ea typeface="Open Sans Condensed Light" pitchFamily="34" charset="0"/>
                <a:cs typeface="Open Sans Condensed Light" pitchFamily="34" charset="0"/>
              </a:rPr>
              <a:t>In a measurement of the static contact angle </a:t>
            </a:r>
          </a:p>
          <a:p>
            <a:r>
              <a:rPr lang="en-US" altLang="ja-JP" sz="1200" dirty="0" smtClean="0">
                <a:latin typeface="Open Sans Condensed Light" pitchFamily="34" charset="0"/>
                <a:ea typeface="Open Sans Condensed Light" pitchFamily="34" charset="0"/>
                <a:cs typeface="Open Sans Condensed Light" pitchFamily="34" charset="0"/>
              </a:rPr>
              <a:t>with n-hexadecane, oil repellency is if the </a:t>
            </a:r>
          </a:p>
          <a:p>
            <a:r>
              <a:rPr lang="en-US" altLang="ja-JP" sz="1200" dirty="0" smtClean="0">
                <a:latin typeface="Open Sans Condensed Light" pitchFamily="34" charset="0"/>
                <a:ea typeface="Open Sans Condensed Light" pitchFamily="34" charset="0"/>
                <a:cs typeface="Open Sans Condensed Light" pitchFamily="34" charset="0"/>
              </a:rPr>
              <a:t>result is lower than 50</a:t>
            </a:r>
            <a:r>
              <a:rPr kumimoji="0" lang="en-US" altLang="ja-JP" sz="1200" dirty="0" smtClean="0">
                <a:latin typeface="Open Sans Condensed Light" pitchFamily="34" charset="0"/>
                <a:ea typeface="Open Sans Condensed Light" pitchFamily="34" charset="0"/>
                <a:cs typeface="Open Sans Condensed Light" pitchFamily="34" charset="0"/>
              </a:rPr>
              <a:t>°</a:t>
            </a:r>
            <a:r>
              <a:rPr lang="en-US" altLang="ja-JP" sz="1200" dirty="0" smtClean="0">
                <a:latin typeface="Open Sans Condensed Light" pitchFamily="34" charset="0"/>
                <a:ea typeface="Open Sans Condensed Light" pitchFamily="34" charset="0"/>
                <a:cs typeface="Open Sans Condensed Light" pitchFamily="34" charset="0"/>
              </a:rPr>
              <a:t> contact angle.</a:t>
            </a:r>
          </a:p>
          <a:p>
            <a:endParaRPr lang="en-US" altLang="ja-JP" sz="1200" dirty="0" smtClean="0">
              <a:latin typeface="Open Sans Condensed Light" pitchFamily="34" charset="0"/>
              <a:ea typeface="Open Sans Condensed Light" pitchFamily="34" charset="0"/>
              <a:cs typeface="Open Sans Condensed Light" pitchFamily="34" charset="0"/>
            </a:endParaRPr>
          </a:p>
          <a:p>
            <a:r>
              <a:rPr lang="en-US" altLang="ja-JP" sz="1200" dirty="0" smtClean="0">
                <a:latin typeface="Open Sans Condensed Light" pitchFamily="34" charset="0"/>
                <a:ea typeface="Open Sans Condensed Light" pitchFamily="34" charset="0"/>
                <a:cs typeface="Open Sans Condensed Light" pitchFamily="34" charset="0"/>
              </a:rPr>
              <a:t>The smaller sliding angle the better. </a:t>
            </a:r>
          </a:p>
          <a:p>
            <a:endParaRPr lang="en-US" altLang="ja-JP" sz="1200" dirty="0" smtClean="0">
              <a:latin typeface="Open Sans Condensed Light" pitchFamily="34" charset="0"/>
              <a:ea typeface="Open Sans Condensed Light" pitchFamily="34" charset="0"/>
              <a:cs typeface="Open Sans Condensed Light" pitchFamily="34" charset="0"/>
            </a:endParaRPr>
          </a:p>
          <a:p>
            <a:r>
              <a:rPr lang="en-US" altLang="ja-JP" sz="1200" dirty="0" smtClean="0">
                <a:latin typeface="Open Sans Condensed Light" pitchFamily="34" charset="0"/>
                <a:ea typeface="Open Sans Condensed Light" pitchFamily="34" charset="0"/>
                <a:cs typeface="Open Sans Condensed Light" pitchFamily="34" charset="0"/>
              </a:rPr>
              <a:t>The difference between a receding contact </a:t>
            </a:r>
          </a:p>
          <a:p>
            <a:r>
              <a:rPr lang="en-US" altLang="ja-JP" sz="1200" dirty="0" smtClean="0">
                <a:latin typeface="Open Sans Condensed Light" pitchFamily="34" charset="0"/>
                <a:ea typeface="Open Sans Condensed Light" pitchFamily="34" charset="0"/>
                <a:cs typeface="Open Sans Condensed Light" pitchFamily="34" charset="0"/>
              </a:rPr>
              <a:t>angle and a static contact angle is the smaller </a:t>
            </a:r>
          </a:p>
          <a:p>
            <a:r>
              <a:rPr lang="en-US" altLang="ja-JP" sz="1200" dirty="0" smtClean="0">
                <a:latin typeface="Open Sans Condensed Light" pitchFamily="34" charset="0"/>
                <a:ea typeface="Open Sans Condensed Light" pitchFamily="34" charset="0"/>
                <a:cs typeface="Open Sans Condensed Light" pitchFamily="34" charset="0"/>
              </a:rPr>
              <a:t>the better.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Contact Angle</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graphicFrame>
        <p:nvGraphicFramePr>
          <p:cNvPr id="8" name="Group 161"/>
          <p:cNvGraphicFramePr>
            <a:graphicFrameLocks/>
          </p:cNvGraphicFramePr>
          <p:nvPr/>
        </p:nvGraphicFramePr>
        <p:xfrm>
          <a:off x="539552" y="843558"/>
          <a:ext cx="7992889" cy="3168353"/>
        </p:xfrm>
        <a:graphic>
          <a:graphicData uri="http://schemas.openxmlformats.org/drawingml/2006/table">
            <a:tbl>
              <a:tblPr/>
              <a:tblGrid>
                <a:gridCol w="969814"/>
                <a:gridCol w="2523134"/>
                <a:gridCol w="1999436"/>
                <a:gridCol w="1477350"/>
                <a:gridCol w="1023155"/>
              </a:tblGrid>
              <a:tr h="262760">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1"/>
                          </a:solidFill>
                          <a:effectLst/>
                          <a:latin typeface="Open Sans Condensed" pitchFamily="34" charset="0"/>
                          <a:ea typeface="Open Sans Condensed" pitchFamily="34" charset="0"/>
                          <a:cs typeface="Open Sans Condensed" pitchFamily="34" charset="0"/>
                        </a:rPr>
                        <a:t>Water contact  angle (in °)</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72D3B"/>
                    </a:solidFill>
                  </a:tcPr>
                </a:tc>
                <a:tc rowSpan="2"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1"/>
                          </a:solidFill>
                          <a:effectLst/>
                          <a:latin typeface="Open Sans Condensed" pitchFamily="34" charset="0"/>
                          <a:ea typeface="Open Sans Condensed" pitchFamily="34" charset="0"/>
                          <a:cs typeface="Open Sans Condensed" pitchFamily="34" charset="0"/>
                        </a:rPr>
                        <a:t>Coating</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72D3B"/>
                    </a:solidFill>
                  </a:tcPr>
                </a:tc>
                <a:tc hMerge="1">
                  <a:txBody>
                    <a:bodyPr/>
                    <a:lstStyle/>
                    <a:p>
                      <a:endParaRPr lang="en-US"/>
                    </a:p>
                  </a:txBody>
                  <a:tcPr/>
                </a:tc>
                <a:tc hMerge="1">
                  <a:txBody>
                    <a:bodyPr/>
                    <a:lstStyle/>
                    <a:p>
                      <a:endParaRPr lang="en-US"/>
                    </a:p>
                  </a:txBody>
                  <a:tcPr/>
                </a:tc>
              </a:tr>
              <a:tr h="26276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1"/>
                          </a:solidFill>
                          <a:effectLst/>
                          <a:latin typeface="Open Sans Condensed" pitchFamily="34" charset="0"/>
                          <a:ea typeface="Open Sans Condensed" pitchFamily="34" charset="0"/>
                          <a:cs typeface="Open Sans Condensed" pitchFamily="34" charset="0"/>
                        </a:rPr>
                        <a:t>Contact Angle</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72D3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bg1"/>
                          </a:solidFill>
                          <a:effectLst/>
                          <a:latin typeface="Open Sans Condensed" pitchFamily="34" charset="0"/>
                          <a:ea typeface="Open Sans Condensed" pitchFamily="34" charset="0"/>
                          <a:cs typeface="Open Sans Condensed" pitchFamily="34" charset="0"/>
                        </a:rPr>
                        <a:t>Name</a:t>
                      </a:r>
                      <a:endParaRPr kumimoji="1" lang="ja-JP" altLang="en-US" sz="1100" b="0" i="0" u="none" strike="noStrike" cap="none" normalizeH="0" baseline="0" smtClean="0">
                        <a:ln>
                          <a:noFill/>
                        </a:ln>
                        <a:solidFill>
                          <a:schemeClr val="bg1"/>
                        </a:solidFill>
                        <a:effectLst/>
                        <a:latin typeface="Open Sans Condensed" pitchFamily="34" charset="0"/>
                        <a:ea typeface="ＭＳ Ｐゴシック" pitchFamily="34" charset="-128"/>
                        <a:cs typeface="Open Sans Condensed" pitchFamily="34" charset="0"/>
                      </a:endParaRP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72D3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bg1"/>
                          </a:solidFill>
                          <a:effectLst/>
                          <a:latin typeface="Open Sans Condensed" pitchFamily="34" charset="0"/>
                          <a:ea typeface="Open Sans Condensed" pitchFamily="34" charset="0"/>
                          <a:cs typeface="Open Sans Condensed" pitchFamily="34" charset="0"/>
                        </a:rPr>
                        <a:t>Form</a:t>
                      </a:r>
                      <a:endParaRPr kumimoji="1" lang="ja-JP" altLang="en-US" sz="1100" b="0" i="0" u="none" strike="noStrike" cap="none" normalizeH="0" baseline="0" smtClean="0">
                        <a:ln>
                          <a:noFill/>
                        </a:ln>
                        <a:solidFill>
                          <a:schemeClr val="bg1"/>
                        </a:solidFill>
                        <a:effectLst/>
                        <a:latin typeface="Open Sans Condensed" pitchFamily="34" charset="0"/>
                        <a:ea typeface="ＭＳ Ｐゴシック" pitchFamily="34" charset="-128"/>
                        <a:cs typeface="Open Sans Condensed" pitchFamily="34" charset="0"/>
                      </a:endParaRP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72D3B"/>
                    </a:solidFill>
                  </a:tcPr>
                </a:tc>
              </a:tr>
              <a:tr h="273391">
                <a:tc rowSpan="10">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bg1"/>
                          </a:solidFill>
                          <a:effectLst/>
                          <a:latin typeface="Open Sans Condensed Light" pitchFamily="34" charset="0"/>
                          <a:ea typeface="ＭＳ Ｐゴシック" pitchFamily="34" charset="-128"/>
                          <a:cs typeface="Open Sans Condensed Light" pitchFamily="34" charset="0"/>
                        </a:rPr>
                        <a:t> </a:t>
                      </a:r>
                      <a:r>
                        <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180</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a:t>
                      </a: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20</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a:t>
                      </a:r>
                      <a:endParaRPr kumimoji="1"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endParaRP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6A8486"/>
                        </a:gs>
                        <a:gs pos="50000">
                          <a:srgbClr val="9ABEC1"/>
                        </a:gs>
                        <a:gs pos="100000">
                          <a:srgbClr val="B8E3E6"/>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Super Hydrophobic    ≥   150°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 150°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Fractal</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2760">
                <a:tc vMerge="1">
                  <a:txBody>
                    <a:bodyPr/>
                    <a:lstStyle/>
                    <a:p>
                      <a:endParaRPr lang="en-US"/>
                    </a:p>
                  </a:txBody>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Hydrophobic    ≥   90°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115°</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PD</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Fluorine</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27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110° </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BC-05</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Flat</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r>
              <a:tr h="2627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100°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BC-01</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r h="2627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90°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BC-02</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r h="262760">
                <a:tc vMerge="1">
                  <a:txBody>
                    <a:bodyPr/>
                    <a:lstStyle/>
                    <a:p>
                      <a:endParaRPr lang="en-US"/>
                    </a:p>
                  </a:txBody>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Hydrophilic   &lt;   90°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80°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BC-08</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r h="2627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70°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Open Sans Condensed Light" pitchFamily="34" charset="0"/>
                          <a:cs typeface="Open Sans Condensed Light" pitchFamily="34" charset="0"/>
                        </a:rPr>
                        <a:t>BC-04</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r h="2627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70°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BC-03</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r h="26276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40°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BC-09</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r h="2673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20°</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BC-06</a:t>
                      </a:r>
                    </a:p>
                  </a:txBody>
                  <a:tcPr marL="92736" marR="92736" marT="46376" marB="463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Contact Angle</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9" name="図 2"/>
          <p:cNvPicPr>
            <a:picLocks noChangeAspect="1"/>
          </p:cNvPicPr>
          <p:nvPr/>
        </p:nvPicPr>
        <p:blipFill>
          <a:blip r:embed="rId4" cstate="print"/>
          <a:srcRect/>
          <a:stretch>
            <a:fillRect/>
          </a:stretch>
        </p:blipFill>
        <p:spPr bwMode="auto">
          <a:xfrm>
            <a:off x="500336" y="843559"/>
            <a:ext cx="2654689" cy="1872000"/>
          </a:xfrm>
          <a:prstGeom prst="rect">
            <a:avLst/>
          </a:prstGeom>
          <a:noFill/>
          <a:ln w="9525">
            <a:noFill/>
            <a:miter lim="800000"/>
            <a:headEnd/>
            <a:tailEnd/>
          </a:ln>
        </p:spPr>
      </p:pic>
      <p:pic>
        <p:nvPicPr>
          <p:cNvPr id="10" name="図 3"/>
          <p:cNvPicPr>
            <a:picLocks noChangeAspect="1"/>
          </p:cNvPicPr>
          <p:nvPr/>
        </p:nvPicPr>
        <p:blipFill>
          <a:blip r:embed="rId5" cstate="print"/>
          <a:srcRect/>
          <a:stretch>
            <a:fillRect/>
          </a:stretch>
        </p:blipFill>
        <p:spPr bwMode="auto">
          <a:xfrm>
            <a:off x="3203848" y="843559"/>
            <a:ext cx="2664296" cy="1880009"/>
          </a:xfrm>
          <a:prstGeom prst="rect">
            <a:avLst/>
          </a:prstGeom>
          <a:noFill/>
          <a:ln w="9525">
            <a:noFill/>
            <a:miter lim="800000"/>
            <a:headEnd/>
            <a:tailEnd/>
          </a:ln>
        </p:spPr>
      </p:pic>
      <p:sp>
        <p:nvSpPr>
          <p:cNvPr id="11" name="テキスト ボックス 4"/>
          <p:cNvSpPr txBox="1">
            <a:spLocks noChangeArrowheads="1"/>
          </p:cNvSpPr>
          <p:nvPr/>
        </p:nvSpPr>
        <p:spPr bwMode="auto">
          <a:xfrm>
            <a:off x="539552" y="2818408"/>
            <a:ext cx="2560960" cy="461665"/>
          </a:xfrm>
          <a:prstGeom prst="rect">
            <a:avLst/>
          </a:prstGeom>
          <a:noFill/>
          <a:ln w="9525">
            <a:noFill/>
            <a:miter lim="800000"/>
            <a:headEnd/>
            <a:tailEnd/>
          </a:ln>
        </p:spPr>
        <p:txBody>
          <a:bodyPr wrap="square">
            <a:spAutoFit/>
          </a:bodyPr>
          <a:lstStyle/>
          <a:p>
            <a:pPr algn="ctr"/>
            <a:r>
              <a:rPr lang="en-US" altLang="ja-JP" sz="1200" dirty="0">
                <a:latin typeface="Open Sans Condensed Light" pitchFamily="34" charset="0"/>
                <a:ea typeface="Open Sans Condensed Light" pitchFamily="34" charset="0"/>
                <a:cs typeface="Open Sans Condensed Light" pitchFamily="34" charset="0"/>
              </a:rPr>
              <a:t>Lotus </a:t>
            </a:r>
            <a:r>
              <a:rPr lang="en-US" altLang="ja-JP" sz="1200" dirty="0" smtClean="0">
                <a:latin typeface="Open Sans Condensed Light" pitchFamily="34" charset="0"/>
                <a:ea typeface="Open Sans Condensed Light" pitchFamily="34" charset="0"/>
                <a:cs typeface="Open Sans Condensed Light" pitchFamily="34" charset="0"/>
              </a:rPr>
              <a:t>leaf</a:t>
            </a:r>
          </a:p>
          <a:p>
            <a:pPr algn="ctr"/>
            <a:r>
              <a:rPr lang="en-US" altLang="ja-JP" sz="1200" dirty="0" smtClean="0">
                <a:latin typeface="Open Sans Condensed Light" pitchFamily="34" charset="0"/>
                <a:ea typeface="Open Sans Condensed Light" pitchFamily="34" charset="0"/>
                <a:cs typeface="Open Sans Condensed Light" pitchFamily="34" charset="0"/>
              </a:rPr>
              <a:t>Scanning </a:t>
            </a:r>
            <a:r>
              <a:rPr lang="en-US" altLang="ja-JP" sz="1200" dirty="0">
                <a:latin typeface="Open Sans Condensed Light" pitchFamily="34" charset="0"/>
                <a:ea typeface="Open Sans Condensed Light" pitchFamily="34" charset="0"/>
                <a:cs typeface="Open Sans Condensed Light" pitchFamily="34" charset="0"/>
              </a:rPr>
              <a:t>Electron Microscope / 1,000 </a:t>
            </a:r>
            <a:r>
              <a:rPr lang="en-US" altLang="ja-JP" sz="1200" dirty="0" smtClean="0">
                <a:latin typeface="Open Sans Condensed Light" pitchFamily="34" charset="0"/>
                <a:ea typeface="Open Sans Condensed Light" pitchFamily="34" charset="0"/>
                <a:cs typeface="Open Sans Condensed Light" pitchFamily="34" charset="0"/>
              </a:rPr>
              <a:t>x</a:t>
            </a:r>
            <a:endParaRPr lang="ja-JP" altLang="en-US" sz="1200">
              <a:latin typeface="Open Sans Condensed Light" pitchFamily="34" charset="0"/>
              <a:cs typeface="Open Sans Condensed Light" pitchFamily="34" charset="0"/>
            </a:endParaRPr>
          </a:p>
        </p:txBody>
      </p:sp>
      <p:sp>
        <p:nvSpPr>
          <p:cNvPr id="12" name="テキスト ボックス 5"/>
          <p:cNvSpPr txBox="1">
            <a:spLocks noChangeArrowheads="1"/>
          </p:cNvSpPr>
          <p:nvPr/>
        </p:nvSpPr>
        <p:spPr bwMode="auto">
          <a:xfrm>
            <a:off x="3203848" y="2831108"/>
            <a:ext cx="2664296" cy="461665"/>
          </a:xfrm>
          <a:prstGeom prst="rect">
            <a:avLst/>
          </a:prstGeom>
          <a:noFill/>
          <a:ln w="9525">
            <a:noFill/>
            <a:miter lim="800000"/>
            <a:headEnd/>
            <a:tailEnd/>
          </a:ln>
        </p:spPr>
        <p:txBody>
          <a:bodyPr wrap="square">
            <a:spAutoFit/>
          </a:bodyPr>
          <a:lstStyle/>
          <a:p>
            <a:pPr algn="ctr"/>
            <a:r>
              <a:rPr lang="en-US" altLang="ja-JP" sz="1200" dirty="0">
                <a:latin typeface="Open Sans Condensed Light" pitchFamily="34" charset="0"/>
                <a:ea typeface="Open Sans Condensed Light" pitchFamily="34" charset="0"/>
                <a:cs typeface="Open Sans Condensed Light" pitchFamily="34" charset="0"/>
              </a:rPr>
              <a:t>Lotus </a:t>
            </a:r>
            <a:r>
              <a:rPr lang="en-US" altLang="ja-JP" sz="1200" dirty="0" smtClean="0">
                <a:latin typeface="Open Sans Condensed Light" pitchFamily="34" charset="0"/>
                <a:ea typeface="Open Sans Condensed Light" pitchFamily="34" charset="0"/>
                <a:cs typeface="Open Sans Condensed Light" pitchFamily="34" charset="0"/>
              </a:rPr>
              <a:t>leaf</a:t>
            </a:r>
          </a:p>
          <a:p>
            <a:pPr algn="ctr"/>
            <a:r>
              <a:rPr lang="en-US" altLang="ja-JP" sz="1200" dirty="0" smtClean="0">
                <a:latin typeface="Open Sans Condensed Light" pitchFamily="34" charset="0"/>
                <a:ea typeface="Open Sans Condensed Light" pitchFamily="34" charset="0"/>
                <a:cs typeface="Open Sans Condensed Light" pitchFamily="34" charset="0"/>
              </a:rPr>
              <a:t>Scanning </a:t>
            </a:r>
            <a:r>
              <a:rPr lang="en-US" altLang="ja-JP" sz="1200" dirty="0">
                <a:latin typeface="Open Sans Condensed Light" pitchFamily="34" charset="0"/>
                <a:ea typeface="Open Sans Condensed Light" pitchFamily="34" charset="0"/>
                <a:cs typeface="Open Sans Condensed Light" pitchFamily="34" charset="0"/>
              </a:rPr>
              <a:t>Electron Microscope </a:t>
            </a:r>
            <a:r>
              <a:rPr lang="en-US" altLang="ja-JP" sz="1200" dirty="0" smtClean="0">
                <a:latin typeface="Open Sans Condensed Light" pitchFamily="34" charset="0"/>
                <a:ea typeface="Open Sans Condensed Light" pitchFamily="34" charset="0"/>
                <a:cs typeface="Open Sans Condensed Light" pitchFamily="34" charset="0"/>
              </a:rPr>
              <a:t>/ 13,000 x</a:t>
            </a:r>
            <a:endParaRPr lang="ja-JP" altLang="en-US" sz="2800">
              <a:latin typeface="Open Sans Condensed Light" pitchFamily="34" charset="0"/>
              <a:cs typeface="Open Sans Condensed Light" pitchFamily="34" charset="0"/>
            </a:endParaRPr>
          </a:p>
        </p:txBody>
      </p:sp>
      <p:pic>
        <p:nvPicPr>
          <p:cNvPr id="13" name="図 6"/>
          <p:cNvPicPr>
            <a:picLocks noChangeAspect="1"/>
          </p:cNvPicPr>
          <p:nvPr/>
        </p:nvPicPr>
        <p:blipFill>
          <a:blip r:embed="rId6" cstate="print"/>
          <a:srcRect l="5466" t="6097" r="4362" b="23792"/>
          <a:stretch>
            <a:fillRect/>
          </a:stretch>
        </p:blipFill>
        <p:spPr bwMode="auto">
          <a:xfrm>
            <a:off x="5918178" y="843558"/>
            <a:ext cx="2686270" cy="1872000"/>
          </a:xfrm>
          <a:prstGeom prst="rect">
            <a:avLst/>
          </a:prstGeom>
          <a:noFill/>
          <a:ln w="9525">
            <a:noFill/>
            <a:miter lim="800000"/>
            <a:headEnd/>
            <a:tailEnd/>
          </a:ln>
        </p:spPr>
      </p:pic>
      <p:sp>
        <p:nvSpPr>
          <p:cNvPr id="14" name="テキスト ボックス 7"/>
          <p:cNvSpPr txBox="1">
            <a:spLocks noChangeArrowheads="1"/>
          </p:cNvSpPr>
          <p:nvPr/>
        </p:nvSpPr>
        <p:spPr bwMode="auto">
          <a:xfrm>
            <a:off x="5940152" y="2818408"/>
            <a:ext cx="2664296" cy="276999"/>
          </a:xfrm>
          <a:prstGeom prst="rect">
            <a:avLst/>
          </a:prstGeom>
          <a:noFill/>
          <a:ln w="9525">
            <a:noFill/>
            <a:miter lim="800000"/>
            <a:headEnd/>
            <a:tailEnd/>
          </a:ln>
        </p:spPr>
        <p:txBody>
          <a:bodyPr wrap="square">
            <a:spAutoFit/>
          </a:bodyPr>
          <a:lstStyle/>
          <a:p>
            <a:pPr algn="ctr"/>
            <a:r>
              <a:rPr lang="en-US" altLang="ja-JP" sz="1200" dirty="0">
                <a:latin typeface="Open Sans Condensed Light" pitchFamily="34" charset="0"/>
                <a:ea typeface="Open Sans Condensed Light" pitchFamily="34" charset="0"/>
                <a:cs typeface="Open Sans Condensed Light" pitchFamily="34" charset="0"/>
              </a:rPr>
              <a:t>Artificial </a:t>
            </a:r>
            <a:r>
              <a:rPr lang="en-US" altLang="ja-JP" sz="1200" dirty="0" err="1">
                <a:latin typeface="Open Sans Condensed Light" pitchFamily="34" charset="0"/>
                <a:ea typeface="Open Sans Condensed Light" pitchFamily="34" charset="0"/>
                <a:cs typeface="Open Sans Condensed Light" pitchFamily="34" charset="0"/>
              </a:rPr>
              <a:t>nano</a:t>
            </a:r>
            <a:r>
              <a:rPr lang="en-US" altLang="ja-JP" sz="1200" dirty="0">
                <a:latin typeface="Open Sans Condensed Light" pitchFamily="34" charset="0"/>
                <a:ea typeface="Open Sans Condensed Light" pitchFamily="34" charset="0"/>
                <a:cs typeface="Open Sans Condensed Light" pitchFamily="34" charset="0"/>
              </a:rPr>
              <a:t> columnar structure</a:t>
            </a:r>
            <a:endParaRPr lang="ja-JP" altLang="en-US" sz="1200">
              <a:latin typeface="Open Sans Condensed Light" pitchFamily="34" charset="0"/>
              <a:cs typeface="Open Sans Condensed Ligh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Contact Angle</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16" name="図 8"/>
          <p:cNvPicPr>
            <a:picLocks noChangeAspect="1"/>
          </p:cNvPicPr>
          <p:nvPr/>
        </p:nvPicPr>
        <p:blipFill>
          <a:blip r:embed="rId4" cstate="print"/>
          <a:srcRect/>
          <a:stretch>
            <a:fillRect/>
          </a:stretch>
        </p:blipFill>
        <p:spPr bwMode="auto">
          <a:xfrm>
            <a:off x="1547664" y="843558"/>
            <a:ext cx="6336704" cy="2301376"/>
          </a:xfrm>
          <a:prstGeom prst="rect">
            <a:avLst/>
          </a:prstGeom>
          <a:noFill/>
          <a:ln w="9525">
            <a:noFill/>
            <a:miter lim="800000"/>
            <a:headEnd/>
            <a:tailEnd/>
          </a:ln>
        </p:spPr>
      </p:pic>
      <p:sp>
        <p:nvSpPr>
          <p:cNvPr id="17" name="テキスト ボックス 9"/>
          <p:cNvSpPr txBox="1">
            <a:spLocks noChangeArrowheads="1"/>
          </p:cNvSpPr>
          <p:nvPr/>
        </p:nvSpPr>
        <p:spPr bwMode="auto">
          <a:xfrm>
            <a:off x="2699792" y="3075806"/>
            <a:ext cx="3312368" cy="276999"/>
          </a:xfrm>
          <a:prstGeom prst="rect">
            <a:avLst/>
          </a:prstGeom>
          <a:noFill/>
          <a:ln w="9525">
            <a:noFill/>
            <a:miter lim="800000"/>
            <a:headEnd/>
            <a:tailEnd/>
          </a:ln>
        </p:spPr>
        <p:txBody>
          <a:bodyPr wrap="square">
            <a:spAutoFit/>
          </a:bodyPr>
          <a:lstStyle/>
          <a:p>
            <a:pPr algn="ctr"/>
            <a:r>
              <a:rPr lang="en-US" altLang="ja-JP" sz="1200" dirty="0">
                <a:latin typeface="Open Sans Condensed Light" pitchFamily="34" charset="0"/>
                <a:ea typeface="Open Sans Condensed Light" pitchFamily="34" charset="0"/>
                <a:cs typeface="Open Sans Condensed Light" pitchFamily="34" charset="0"/>
              </a:rPr>
              <a:t>Fluorine Compound</a:t>
            </a:r>
            <a:endParaRPr lang="ja-JP" altLang="en-US" sz="1200">
              <a:latin typeface="Open Sans Condensed Light" pitchFamily="34" charset="0"/>
              <a:cs typeface="Open Sans Condensed Ligh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Effect of Color on Glossiness</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8" name="Picture 1"/>
          <p:cNvPicPr>
            <a:picLocks noChangeAspect="1"/>
          </p:cNvPicPr>
          <p:nvPr/>
        </p:nvPicPr>
        <p:blipFill>
          <a:blip r:embed="rId4" cstate="print"/>
          <a:srcRect/>
          <a:stretch>
            <a:fillRect/>
          </a:stretch>
        </p:blipFill>
        <p:spPr bwMode="auto">
          <a:xfrm>
            <a:off x="4938224" y="699542"/>
            <a:ext cx="4026264" cy="3024336"/>
          </a:xfrm>
          <a:prstGeom prst="rect">
            <a:avLst/>
          </a:prstGeom>
          <a:noFill/>
          <a:ln w="9525">
            <a:noFill/>
            <a:miter lim="800000"/>
            <a:headEnd/>
            <a:tailEnd/>
          </a:ln>
        </p:spPr>
      </p:pic>
      <p:sp>
        <p:nvSpPr>
          <p:cNvPr id="9" name="Rectangle 8"/>
          <p:cNvSpPr/>
          <p:nvPr/>
        </p:nvSpPr>
        <p:spPr>
          <a:xfrm>
            <a:off x="467544" y="915566"/>
            <a:ext cx="4572000" cy="1569660"/>
          </a:xfrm>
          <a:prstGeom prst="rect">
            <a:avLst/>
          </a:prstGeom>
        </p:spPr>
        <p:txBody>
          <a:bodyPr>
            <a:spAutoFit/>
          </a:bodyPr>
          <a:lstStyle/>
          <a:p>
            <a:r>
              <a:rPr lang="en-US" altLang="ja-JP" sz="1200" dirty="0" smtClean="0">
                <a:latin typeface="Open Sans Condensed Light" pitchFamily="34" charset="0"/>
                <a:ea typeface="Open Sans Condensed Light" pitchFamily="34" charset="0"/>
                <a:cs typeface="Open Sans Condensed Light" pitchFamily="34" charset="0"/>
              </a:rPr>
              <a:t>Although there are numerous methods for measuring the glossiness instead of the psychological glossiness, the glossiness obtained by these methods do not agree with the psychological glossiness when the specimen's color changes.</a:t>
            </a:r>
          </a:p>
          <a:p>
            <a:endParaRPr lang="en-US" altLang="ja-JP" sz="1200" dirty="0" smtClean="0">
              <a:latin typeface="Open Sans Condensed Light" pitchFamily="34" charset="0"/>
              <a:ea typeface="Open Sans Condensed Light" pitchFamily="34" charset="0"/>
              <a:cs typeface="Open Sans Condensed Light" pitchFamily="34" charset="0"/>
            </a:endParaRPr>
          </a:p>
          <a:p>
            <a:r>
              <a:rPr lang="en-US" altLang="ja-JP" sz="1200" dirty="0" smtClean="0">
                <a:latin typeface="Open Sans Condensed Light" pitchFamily="34" charset="0"/>
                <a:ea typeface="Open Sans Condensed Light" pitchFamily="34" charset="0"/>
                <a:cs typeface="Open Sans Condensed Light" pitchFamily="34" charset="0"/>
              </a:rPr>
              <a:t>An Investigation of Effect of Color on Glossiness by Seiichi </a:t>
            </a:r>
            <a:r>
              <a:rPr lang="en-US" altLang="ja-JP" sz="1200" dirty="0" err="1" smtClean="0">
                <a:latin typeface="Open Sans Condensed Light" pitchFamily="34" charset="0"/>
                <a:ea typeface="Open Sans Condensed Light" pitchFamily="34" charset="0"/>
                <a:cs typeface="Open Sans Condensed Light" pitchFamily="34" charset="0"/>
              </a:rPr>
              <a:t>Serikawa</a:t>
            </a:r>
            <a:r>
              <a:rPr lang="en-US" altLang="ja-JP" sz="1200" dirty="0" smtClean="0">
                <a:latin typeface="Open Sans Condensed Light" pitchFamily="34" charset="0"/>
                <a:ea typeface="Open Sans Condensed Light" pitchFamily="34" charset="0"/>
                <a:cs typeface="Open Sans Condensed Light" pitchFamily="34" charset="0"/>
              </a:rPr>
              <a:t> and </a:t>
            </a:r>
            <a:r>
              <a:rPr lang="en-US" altLang="ja-JP" sz="1200" dirty="0" err="1" smtClean="0">
                <a:latin typeface="Open Sans Condensed Light" pitchFamily="34" charset="0"/>
                <a:ea typeface="Open Sans Condensed Light" pitchFamily="34" charset="0"/>
                <a:cs typeface="Open Sans Condensed Light" pitchFamily="34" charset="0"/>
              </a:rPr>
              <a:t>Teruo</a:t>
            </a:r>
            <a:r>
              <a:rPr lang="en-US" altLang="ja-JP" sz="1200" dirty="0" smtClean="0">
                <a:latin typeface="Open Sans Condensed Light" pitchFamily="34" charset="0"/>
                <a:ea typeface="Open Sans Condensed Light" pitchFamily="34" charset="0"/>
                <a:cs typeface="Open Sans Condensed Light" pitchFamily="34" charset="0"/>
              </a:rPr>
              <a:t> Shimomura, both members of Kyushu Institute of Technology,  proved that psychological glossiness is decreased when </a:t>
            </a:r>
            <a:r>
              <a:rPr lang="en-US" altLang="ja-JP" sz="1200" dirty="0" smtClean="0">
                <a:latin typeface="Open Sans Condensed" pitchFamily="34" charset="0"/>
                <a:ea typeface="Open Sans Condensed" pitchFamily="34" charset="0"/>
                <a:cs typeface="Open Sans Condensed" pitchFamily="34" charset="0"/>
              </a:rPr>
              <a:t>brightness(value) </a:t>
            </a:r>
            <a:r>
              <a:rPr lang="en-US" altLang="ja-JP" sz="1200" dirty="0" smtClean="0">
                <a:latin typeface="Open Sans Condensed Light" pitchFamily="34" charset="0"/>
                <a:ea typeface="Open Sans Condensed Light" pitchFamily="34" charset="0"/>
                <a:cs typeface="Open Sans Condensed Light" pitchFamily="34" charset="0"/>
              </a:rPr>
              <a:t>gets higher, and psychological glossiness is increased when </a:t>
            </a:r>
            <a:r>
              <a:rPr lang="en-US" altLang="ja-JP" sz="1200" dirty="0" err="1" smtClean="0">
                <a:latin typeface="Open Sans Condensed" pitchFamily="34" charset="0"/>
                <a:ea typeface="Open Sans Condensed" pitchFamily="34" charset="0"/>
                <a:cs typeface="Open Sans Condensed" pitchFamily="34" charset="0"/>
              </a:rPr>
              <a:t>chroma</a:t>
            </a:r>
            <a:r>
              <a:rPr lang="en-US" altLang="ja-JP" sz="1200" dirty="0" smtClean="0">
                <a:latin typeface="Open Sans Condensed Light" pitchFamily="34" charset="0"/>
                <a:ea typeface="Open Sans Condensed Light" pitchFamily="34" charset="0"/>
                <a:cs typeface="Open Sans Condensed Light" pitchFamily="34" charset="0"/>
              </a:rPr>
              <a:t> get higher. </a:t>
            </a:r>
            <a:endParaRPr lang="en-US" altLang="ja-JP" sz="1200" dirty="0">
              <a:latin typeface="Open Sans Condensed Light" pitchFamily="34" charset="0"/>
              <a:ea typeface="Open Sans Condensed Light" pitchFamily="34" charset="0"/>
              <a:cs typeface="Open Sans Condensed Ligh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Modesta product range</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graphicFrame>
        <p:nvGraphicFramePr>
          <p:cNvPr id="10" name="Group 161"/>
          <p:cNvGraphicFramePr>
            <a:graphicFrameLocks/>
          </p:cNvGraphicFramePr>
          <p:nvPr/>
        </p:nvGraphicFramePr>
        <p:xfrm>
          <a:off x="539552" y="924647"/>
          <a:ext cx="8136135" cy="2223167"/>
        </p:xfrm>
        <a:graphic>
          <a:graphicData uri="http://schemas.openxmlformats.org/drawingml/2006/table">
            <a:tbl>
              <a:tblPr/>
              <a:tblGrid>
                <a:gridCol w="1406983"/>
                <a:gridCol w="1121156"/>
                <a:gridCol w="1123372"/>
                <a:gridCol w="1121156"/>
                <a:gridCol w="1121156"/>
                <a:gridCol w="1121156"/>
                <a:gridCol w="1121156"/>
              </a:tblGrid>
              <a:tr h="3549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100" b="1" i="0" u="none" strike="noStrike" cap="none" normalizeH="0" baseline="0" dirty="0" smtClean="0">
                        <a:ln>
                          <a:noFill/>
                        </a:ln>
                        <a:solidFill>
                          <a:schemeClr val="bg1"/>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1"/>
                          </a:solidFill>
                          <a:effectLst/>
                          <a:latin typeface="Open Sans Condensed" pitchFamily="34" charset="0"/>
                          <a:ea typeface="ＭＳ Ｐゴシック" pitchFamily="34" charset="-128"/>
                        </a:rPr>
                        <a:t>BC-03</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1"/>
                          </a:solidFill>
                          <a:effectLst/>
                          <a:latin typeface="Open Sans Condensed" pitchFamily="34" charset="0"/>
                          <a:ea typeface="ＭＳ Ｐゴシック" pitchFamily="34" charset="-128"/>
                        </a:rPr>
                        <a:t>BC-04</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bg1"/>
                          </a:solidFill>
                          <a:effectLst/>
                          <a:latin typeface="Open Sans Condensed" pitchFamily="34" charset="0"/>
                          <a:ea typeface="ＭＳ Ｐゴシック" pitchFamily="34" charset="-128"/>
                        </a:rPr>
                        <a:t>BC-05</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bg1"/>
                          </a:solidFill>
                          <a:effectLst/>
                          <a:latin typeface="Open Sans Condensed" pitchFamily="34" charset="0"/>
                          <a:ea typeface="ＭＳ Ｐゴシック" pitchFamily="34" charset="-128"/>
                        </a:rPr>
                        <a:t>BC-06</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bg1"/>
                          </a:solidFill>
                          <a:effectLst/>
                          <a:latin typeface="Open Sans Condensed" pitchFamily="34" charset="0"/>
                          <a:ea typeface="ＭＳ Ｐゴシック" pitchFamily="34" charset="-128"/>
                        </a:rPr>
                        <a:t>BC-08</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bg1"/>
                          </a:solidFill>
                          <a:effectLst/>
                          <a:latin typeface="Open Sans Condensed" pitchFamily="34" charset="0"/>
                          <a:ea typeface="ＭＳ Ｐゴシック" pitchFamily="34" charset="-128"/>
                        </a:rPr>
                        <a:t>PD</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r>
              <a:tr h="410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pitchFamily="34" charset="0"/>
                          <a:ea typeface="ＭＳ Ｐゴシック" pitchFamily="34" charset="-128"/>
                        </a:rPr>
                        <a:t>Coating film thickness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2.0 - 3.0µm</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2.0 - 4.0µm</a:t>
                      </a:r>
                      <a:endPar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3.0 - 5.0µm</a:t>
                      </a:r>
                      <a:endPar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Approx. 0.2µm</a:t>
                      </a:r>
                      <a:endPar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0.2 - 2.0µm</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3.0 - 7.0µm</a:t>
                      </a:r>
                      <a:endPar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8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pitchFamily="34" charset="0"/>
                          <a:ea typeface="ＭＳ Ｐゴシック" pitchFamily="34" charset="-128"/>
                        </a:rPr>
                        <a:t>Heat resistance</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700 </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°C</a:t>
                      </a:r>
                      <a:endPar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900 </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°C</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1,000 </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°C</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1,300 </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°C</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a:t>
                      </a:r>
                      <a:endPar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1,000 </a:t>
                      </a:r>
                      <a:r>
                        <a:rPr kumimoji="0" lang="en-US" altLang="ja-JP" sz="1100" b="0" i="0" u="none" strike="noStrike" cap="none" normalizeH="0" baseline="0" dirty="0" smtClean="0">
                          <a:ln>
                            <a:noFill/>
                          </a:ln>
                          <a:solidFill>
                            <a:schemeClr val="tx1"/>
                          </a:solidFill>
                          <a:effectLst/>
                          <a:latin typeface="Open Sans Condensed Light" pitchFamily="34" charset="0"/>
                          <a:ea typeface="Open Sans Condensed Light" pitchFamily="34" charset="0"/>
                          <a:cs typeface="Open Sans Condensed Light" pitchFamily="34" charset="0"/>
                        </a:rPr>
                        <a:t>°C</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8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pitchFamily="34" charset="0"/>
                          <a:ea typeface="ＭＳ Ｐゴシック" pitchFamily="34" charset="-128"/>
                        </a:rPr>
                        <a:t>Durability</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3 -10 years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3 -10 years</a:t>
                      </a:r>
                      <a:endParaRPr kumimoji="0" lang="en-US" altLang="ja-JP" sz="1100" b="0" i="0" u="none" strike="noStrike" cap="none" normalizeH="0" baseline="0" smtClean="0">
                        <a:ln>
                          <a:noFill/>
                        </a:ln>
                        <a:solidFill>
                          <a:srgbClr val="FF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3 -10 years</a:t>
                      </a:r>
                      <a:endParaRPr kumimoji="0" lang="en-US" altLang="ja-JP" sz="1100" b="0" i="0" u="none" strike="noStrike" cap="none" normalizeH="0" baseline="0" dirty="0" smtClean="0">
                        <a:ln>
                          <a:noFill/>
                        </a:ln>
                        <a:solidFill>
                          <a:srgbClr val="FF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3 -10 years</a:t>
                      </a:r>
                      <a:endParaRPr kumimoji="0" lang="en-US" altLang="ja-JP" sz="1100" b="0" i="0" u="none" strike="noStrike" cap="none" normalizeH="0" baseline="0" dirty="0" smtClean="0">
                        <a:ln>
                          <a:noFill/>
                        </a:ln>
                        <a:solidFill>
                          <a:srgbClr val="FF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1 -2 years</a:t>
                      </a:r>
                      <a:endParaRPr kumimoji="0" lang="en-US" altLang="ja-JP" sz="1100" b="0" i="0" u="none" strike="noStrike" cap="none" normalizeH="0" baseline="0" dirty="0" smtClean="0">
                        <a:ln>
                          <a:noFill/>
                        </a:ln>
                        <a:solidFill>
                          <a:srgbClr val="FF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Light" pitchFamily="34" charset="0"/>
                          <a:ea typeface="ＭＳ Ｐゴシック" pitchFamily="34" charset="-128"/>
                        </a:rPr>
                        <a:t>3 -10 years</a:t>
                      </a:r>
                      <a:endParaRPr kumimoji="0" lang="en-US" altLang="ja-JP" sz="1100" b="0" i="0" u="none" strike="noStrike" cap="none" normalizeH="0" baseline="0" smtClean="0">
                        <a:ln>
                          <a:noFill/>
                        </a:ln>
                        <a:solidFill>
                          <a:srgbClr val="FF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Open Sans Condensed" pitchFamily="34" charset="0"/>
                          <a:ea typeface="ＭＳ Ｐゴシック" pitchFamily="34" charset="-128"/>
                        </a:rPr>
                        <a:t>Gloss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candy-like gloss</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candy-like gloss</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candy-like gloss</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natural radiance</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candy-like gloss</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rPr>
                        <a:t>candy-like gloss</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3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chemeClr val="tx1"/>
                          </a:solidFill>
                          <a:effectLst/>
                          <a:latin typeface="Open Sans Condensed" pitchFamily="34" charset="0"/>
                          <a:ea typeface="ＭＳ Ｐゴシック" pitchFamily="34" charset="-128"/>
                        </a:rPr>
                        <a:t>Contact angle</a:t>
                      </a:r>
                      <a:endParaRPr kumimoji="0" lang="en-US" altLang="ja-JP" sz="1100" b="0" i="0" u="none" strike="noStrike" cap="none" normalizeH="0" baseline="0" dirty="0" smtClean="0">
                        <a:ln>
                          <a:noFill/>
                        </a:ln>
                        <a:solidFill>
                          <a:srgbClr val="000000"/>
                        </a:solidFill>
                        <a:effectLst/>
                        <a:latin typeface="Open Sans Condensed"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rPr>
                        <a:t>50 – 70</a:t>
                      </a:r>
                      <a:endParaRPr kumimoji="0" lang="en-US" altLang="ja-JP" sz="1100" b="0" i="0" u="none" strike="noStrike" cap="none" normalizeH="0" baseline="0" dirty="0" smtClean="0">
                        <a:ln>
                          <a:noFill/>
                        </a:ln>
                        <a:solidFill>
                          <a:schemeClr val="tx1"/>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rPr>
                        <a:t>50 – 70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rPr>
                        <a:t>110</a:t>
                      </a:r>
                      <a:r>
                        <a:rPr kumimoji="1" lang="ja-JP" altLang="en-US" sz="1100" b="0" i="0" u="none" strike="noStrike" cap="none" normalizeH="0" baseline="0" smtClean="0">
                          <a:ln>
                            <a:noFill/>
                          </a:ln>
                          <a:solidFill>
                            <a:schemeClr val="tx1"/>
                          </a:solidFill>
                          <a:effectLst/>
                          <a:latin typeface="Arial" pitchFamily="34" charset="0"/>
                          <a:ea typeface="ＭＳ Ｐゴシック" pitchFamily="34" charset="-128"/>
                        </a:rPr>
                        <a:t>≦</a:t>
                      </a:r>
                      <a:endPar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rPr>
                        <a:t>10 – 20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rgbClr val="000000"/>
                          </a:solidFill>
                          <a:effectLst/>
                          <a:latin typeface="Open Sans Condensed Light" pitchFamily="34" charset="0"/>
                          <a:ea typeface="ＭＳ Ｐゴシック" pitchFamily="34" charset="-128"/>
                        </a:rPr>
                        <a:t>80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rPr>
                        <a:t>115</a:t>
                      </a:r>
                      <a:r>
                        <a:rPr kumimoji="1" lang="ja-JP" altLang="en-US" sz="1100" b="0" i="0" u="none" strike="noStrike" cap="none" normalizeH="0" baseline="0" smtClean="0">
                          <a:ln>
                            <a:noFill/>
                          </a:ln>
                          <a:solidFill>
                            <a:schemeClr val="tx1"/>
                          </a:solidFill>
                          <a:effectLst/>
                          <a:latin typeface="Arial" pitchFamily="34" charset="0"/>
                          <a:ea typeface="ＭＳ Ｐゴシック" pitchFamily="34" charset="-128"/>
                        </a:rPr>
                        <a:t>≦</a:t>
                      </a:r>
                      <a:endParaRPr kumimoji="0" lang="en-US" altLang="ja-JP" sz="1100" b="0" i="0" u="none" strike="noStrike" cap="none" normalizeH="0" baseline="0" dirty="0" smtClean="0">
                        <a:ln>
                          <a:noFill/>
                        </a:ln>
                        <a:solidFill>
                          <a:srgbClr val="000000"/>
                        </a:solidFill>
                        <a:effectLst/>
                        <a:latin typeface="Open Sans Condensed Light" pitchFamily="34" charset="0"/>
                        <a:ea typeface="ＭＳ Ｐゴシック" pitchFamily="34" charset="-128"/>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BC-03 Pure Glass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8" name="Picture 43" descr="web_bc-03"/>
          <p:cNvPicPr>
            <a:picLocks noChangeAspect="1" noChangeArrowheads="1"/>
          </p:cNvPicPr>
          <p:nvPr/>
        </p:nvPicPr>
        <p:blipFill>
          <a:blip r:embed="rId4" cstate="print"/>
          <a:srcRect/>
          <a:stretch>
            <a:fillRect/>
          </a:stretch>
        </p:blipFill>
        <p:spPr bwMode="auto">
          <a:xfrm>
            <a:off x="5788471" y="339502"/>
            <a:ext cx="3248025" cy="2863850"/>
          </a:xfrm>
          <a:prstGeom prst="rect">
            <a:avLst/>
          </a:prstGeom>
          <a:noFill/>
          <a:ln w="9525">
            <a:noFill/>
            <a:miter lim="800000"/>
            <a:headEnd/>
            <a:tailEnd/>
          </a:ln>
        </p:spPr>
      </p:pic>
      <p:sp>
        <p:nvSpPr>
          <p:cNvPr id="9" name="Rectangle 8"/>
          <p:cNvSpPr/>
          <p:nvPr/>
        </p:nvSpPr>
        <p:spPr>
          <a:xfrm>
            <a:off x="467544" y="843558"/>
            <a:ext cx="5544616" cy="2246769"/>
          </a:xfrm>
          <a:prstGeom prst="rect">
            <a:avLst/>
          </a:prstGeom>
        </p:spPr>
        <p:txBody>
          <a:bodyPr wrap="square">
            <a:spAutoFit/>
          </a:bodyPr>
          <a:lstStyle/>
          <a:p>
            <a:r>
              <a:rPr lang="en-US" altLang="ja-JP" sz="1400" dirty="0" smtClean="0">
                <a:latin typeface="Open Sans Condensed Light" pitchFamily="34" charset="0"/>
                <a:cs typeface="Arial" pitchFamily="34" charset="0"/>
              </a:rPr>
              <a:t>Eliminating the risk of scratches is not the only consideration in protecting motor vehicle paint. The major cause of paint damage types such as loss of gloss and dullness is paint oxidization, which can be slowed by isolating the surface from the air. Although this can be achieved with conventional coating agents and wax, the oil and fat contained in such materials oxidize easily, and in turn oxidize anything they come into contact with. As a result, these paint protection methods can actually accelerate the deterioration of paint rather than retarding it. The inorganic nature of glass coating makes it resistant to oxidization and therefore more suitable for protecting paint. The hard physical barrier it creates also prevents paint from coming into contact with the air. Modesta BC-03 does not crack, bubble, flake, peel, delaminate, detach or discolor at temperatures below 700°C. </a:t>
            </a:r>
            <a:endParaRPr lang="en-AU" altLang="ja-JP" sz="1400" dirty="0">
              <a:latin typeface="Open Sans Condensed Light"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BC-04 Nano-Titanium Glass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544616" cy="1600438"/>
          </a:xfrm>
          <a:prstGeom prst="rect">
            <a:avLst/>
          </a:prstGeom>
        </p:spPr>
        <p:txBody>
          <a:bodyPr wrap="square">
            <a:spAutoFit/>
          </a:bodyPr>
          <a:lstStyle/>
          <a:p>
            <a:r>
              <a:rPr lang="en-US" altLang="ja-JP" sz="1400" dirty="0" smtClean="0">
                <a:latin typeface="Open Sans Condensed Light" pitchFamily="34" charset="0"/>
                <a:cs typeface="Arial" pitchFamily="34" charset="0"/>
              </a:rPr>
              <a:t>A new formula coating that combines the best advantages of the original Pure Liquid Glass coatings and highest quality </a:t>
            </a:r>
            <a:r>
              <a:rPr lang="en-US" altLang="ja-JP" sz="1400" dirty="0" err="1" smtClean="0">
                <a:latin typeface="Open Sans Condensed Light" pitchFamily="34" charset="0"/>
                <a:cs typeface="Arial" pitchFamily="34" charset="0"/>
              </a:rPr>
              <a:t>nano</a:t>
            </a:r>
            <a:r>
              <a:rPr lang="en-US" altLang="ja-JP" sz="1400" dirty="0" smtClean="0">
                <a:latin typeface="Open Sans Condensed Light" pitchFamily="34" charset="0"/>
                <a:cs typeface="Arial" pitchFamily="34" charset="0"/>
              </a:rPr>
              <a:t> grade titanium. This combination creates a deeper shine and better reflections on the paint. A significantly prolonged working time also allows easier and safer application. The inorganic nature of the coating makes it fully resistant to oxidation. The hard physical barrier it creates also prevents paint from coming into contact with air and acts as a anti-scratch </a:t>
            </a:r>
            <a:r>
              <a:rPr lang="en-US" altLang="ja-JP" sz="1400" dirty="0" err="1" smtClean="0">
                <a:latin typeface="Open Sans Condensed Light" pitchFamily="34" charset="0"/>
                <a:cs typeface="Arial" pitchFamily="34" charset="0"/>
              </a:rPr>
              <a:t>protectant</a:t>
            </a:r>
            <a:r>
              <a:rPr lang="en-US" altLang="ja-JP" sz="1400" dirty="0" smtClean="0">
                <a:latin typeface="Open Sans Condensed Light" pitchFamily="34" charset="0"/>
                <a:cs typeface="Arial" pitchFamily="34" charset="0"/>
              </a:rPr>
              <a:t>. Modesta BC-04 is capable to withstand temperatures of up to 900 °C. </a:t>
            </a:r>
            <a:endParaRPr lang="en-US" altLang="ja-JP" sz="1400" dirty="0">
              <a:latin typeface="Open Sans Condensed Light" pitchFamily="34" charset="0"/>
              <a:cs typeface="Arial" pitchFamily="34" charset="0"/>
            </a:endParaRPr>
          </a:p>
        </p:txBody>
      </p:sp>
      <p:pic>
        <p:nvPicPr>
          <p:cNvPr id="10" name="Picture 40" descr="web_bc-04"/>
          <p:cNvPicPr>
            <a:picLocks noChangeAspect="1" noChangeArrowheads="1"/>
          </p:cNvPicPr>
          <p:nvPr/>
        </p:nvPicPr>
        <p:blipFill>
          <a:blip r:embed="rId4" cstate="print"/>
          <a:srcRect/>
          <a:stretch>
            <a:fillRect/>
          </a:stretch>
        </p:blipFill>
        <p:spPr bwMode="auto">
          <a:xfrm>
            <a:off x="5796136" y="339502"/>
            <a:ext cx="3248025"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entation-back.jpg"/>
          <p:cNvPicPr>
            <a:picLocks noChangeAspect="1"/>
          </p:cNvPicPr>
          <p:nvPr/>
        </p:nvPicPr>
        <p:blipFill>
          <a:blip r:embed="rId2" cstate="print"/>
          <a:stretch>
            <a:fillRect/>
          </a:stretch>
        </p:blipFill>
        <p:spPr>
          <a:xfrm>
            <a:off x="0" y="0"/>
            <a:ext cx="9144000" cy="5143500"/>
          </a:xfrm>
          <a:prstGeom prst="rect">
            <a:avLst/>
          </a:prstGeom>
        </p:spPr>
      </p:pic>
      <p:pic>
        <p:nvPicPr>
          <p:cNvPr id="6" name="Picture 5" descr="wave_element_A4_standalone_noback_xtrawide.png"/>
          <p:cNvPicPr>
            <a:picLocks noChangeAspect="1"/>
          </p:cNvPicPr>
          <p:nvPr/>
        </p:nvPicPr>
        <p:blipFill>
          <a:blip r:embed="rId3" cstate="print"/>
          <a:srcRect b="20287"/>
          <a:stretch>
            <a:fillRect/>
          </a:stretch>
        </p:blipFill>
        <p:spPr>
          <a:xfrm>
            <a:off x="0" y="1831132"/>
            <a:ext cx="9144000" cy="3312368"/>
          </a:xfrm>
          <a:prstGeom prst="rect">
            <a:avLst/>
          </a:prstGeom>
        </p:spPr>
      </p:pic>
      <p:sp>
        <p:nvSpPr>
          <p:cNvPr id="7" name="Rectangle 35"/>
          <p:cNvSpPr>
            <a:spLocks noChangeArrowheads="1"/>
          </p:cNvSpPr>
          <p:nvPr/>
        </p:nvSpPr>
        <p:spPr bwMode="auto">
          <a:xfrm>
            <a:off x="395536" y="2139702"/>
            <a:ext cx="8280400" cy="1008062"/>
          </a:xfrm>
          <a:prstGeom prst="rect">
            <a:avLst/>
          </a:prstGeom>
          <a:noFill/>
          <a:ln w="9525">
            <a:noFill/>
            <a:miter lim="800000"/>
            <a:headEnd/>
            <a:tailEnd/>
          </a:ln>
        </p:spPr>
        <p:txBody>
          <a:bodyPr anchor="ctr"/>
          <a:lstStyle/>
          <a:p>
            <a:pPr algn="ctr" eaLnBrk="1" hangingPunct="1"/>
            <a:r>
              <a:rPr lang="en-US" altLang="ja-JP" sz="2800" dirty="0" smtClean="0">
                <a:solidFill>
                  <a:schemeClr val="bg1"/>
                </a:solidFill>
                <a:latin typeface="Open Sans Condensed" pitchFamily="34" charset="0"/>
                <a:ea typeface="Open Sans Condensed" pitchFamily="34" charset="0"/>
                <a:cs typeface="Open Sans Condensed" pitchFamily="34" charset="0"/>
              </a:rPr>
              <a:t>CHEMICAL BACKGROUND OF THE MODESTA RANGE</a:t>
            </a:r>
            <a:endParaRPr lang="ja-JP" altLang="en-US" sz="2800">
              <a:solidFill>
                <a:schemeClr val="bg1"/>
              </a:solidFill>
              <a:latin typeface="Open Sans Condensed" pitchFamily="34" charset="0"/>
              <a:ea typeface="A-OTF ゴシックMB101 Pro U"/>
              <a:cs typeface="Open Sans Condensed" pitchFamily="34" charset="0"/>
            </a:endParaRPr>
          </a:p>
        </p:txBody>
      </p:sp>
      <p:pic>
        <p:nvPicPr>
          <p:cNvPr id="8" name="Picture 7" descr="modesta-logotypes-positive.png"/>
          <p:cNvPicPr>
            <a:picLocks noChangeAspect="1"/>
          </p:cNvPicPr>
          <p:nvPr/>
        </p:nvPicPr>
        <p:blipFill>
          <a:blip r:embed="rId4" cstate="print"/>
          <a:srcRect t="23026" b="30923"/>
          <a:stretch>
            <a:fillRect/>
          </a:stretch>
        </p:blipFill>
        <p:spPr>
          <a:xfrm>
            <a:off x="467544" y="4155926"/>
            <a:ext cx="2259862" cy="7200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7632848"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BC-05 Advanced Water-repellent Glass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544616" cy="1815882"/>
          </a:xfrm>
          <a:prstGeom prst="rect">
            <a:avLst/>
          </a:prstGeom>
        </p:spPr>
        <p:txBody>
          <a:bodyPr wrap="square">
            <a:spAutoFit/>
          </a:bodyPr>
          <a:lstStyle/>
          <a:p>
            <a:r>
              <a:rPr lang="en-US" altLang="ja-JP" sz="1400" dirty="0" smtClean="0">
                <a:latin typeface="Open Sans Condensed Light" pitchFamily="34" charset="0"/>
                <a:cs typeface="Arial" pitchFamily="34" charset="0"/>
              </a:rPr>
              <a:t>Modesta BC-05 is a glass coating based on a three-dimensional </a:t>
            </a:r>
            <a:r>
              <a:rPr lang="en-US" altLang="ja-JP" sz="1400" dirty="0" err="1" smtClean="0">
                <a:latin typeface="Open Sans Condensed Light" pitchFamily="34" charset="0"/>
                <a:cs typeface="Arial" pitchFamily="34" charset="0"/>
              </a:rPr>
              <a:t>siloxane</a:t>
            </a:r>
            <a:r>
              <a:rPr lang="en-US" altLang="ja-JP" sz="1400" dirty="0" smtClean="0">
                <a:latin typeface="Open Sans Condensed Light" pitchFamily="34" charset="0"/>
                <a:cs typeface="Arial" pitchFamily="34" charset="0"/>
              </a:rPr>
              <a:t> frame, and forms a highly durable clear membrane. The core technology was originally developed in the manufacturing industry for application to molds to facilitate the release of products from molds, and its strong anti-fouling property can even repel permanent marker ink. The coating also reduces drag by 5 km/h compared to regular paint at speeds over 60 km/h (drag coefficient: -0.02), and demonstrates strong water-repelling qualities. It can be applied even to the most advanced and sophisticated paints, such as Nissan Scratch Shield, Lexus’ self-restoring coat and Mercedes ceramic paint.</a:t>
            </a:r>
            <a:endParaRPr lang="en-US" altLang="ja-JP" sz="1400" dirty="0">
              <a:latin typeface="Open Sans Condensed Light" pitchFamily="34" charset="0"/>
              <a:cs typeface="Arial" pitchFamily="34" charset="0"/>
            </a:endParaRPr>
          </a:p>
        </p:txBody>
      </p:sp>
      <p:pic>
        <p:nvPicPr>
          <p:cNvPr id="11" name="Picture 10" descr="bc-05-new.png"/>
          <p:cNvPicPr>
            <a:picLocks noChangeAspect="1"/>
          </p:cNvPicPr>
          <p:nvPr/>
        </p:nvPicPr>
        <p:blipFill>
          <a:blip r:embed="rId4" cstate="print"/>
          <a:stretch>
            <a:fillRect/>
          </a:stretch>
        </p:blipFill>
        <p:spPr>
          <a:xfrm>
            <a:off x="6012160" y="267494"/>
            <a:ext cx="3265874" cy="28803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7632848"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BC-05 Advanced Water-repellent Glass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12" name="Picture 11" descr="wind-tunnel.png"/>
          <p:cNvPicPr>
            <a:picLocks noChangeAspect="1"/>
          </p:cNvPicPr>
          <p:nvPr/>
        </p:nvPicPr>
        <p:blipFill>
          <a:blip r:embed="rId4" cstate="print"/>
          <a:stretch>
            <a:fillRect/>
          </a:stretch>
        </p:blipFill>
        <p:spPr>
          <a:xfrm>
            <a:off x="1907704" y="843558"/>
            <a:ext cx="5256584" cy="3297646"/>
          </a:xfrm>
          <a:prstGeom prst="rect">
            <a:avLst/>
          </a:prstGeom>
          <a:ln w="28575">
            <a:solidFill>
              <a:schemeClr val="tx1"/>
            </a:solidFill>
          </a:ln>
        </p:spPr>
      </p:pic>
      <p:sp>
        <p:nvSpPr>
          <p:cNvPr id="13" name="TextBox 6"/>
          <p:cNvSpPr txBox="1">
            <a:spLocks noChangeArrowheads="1"/>
          </p:cNvSpPr>
          <p:nvPr/>
        </p:nvSpPr>
        <p:spPr bwMode="auto">
          <a:xfrm rot="16200000">
            <a:off x="5748387" y="2331467"/>
            <a:ext cx="3312368" cy="336550"/>
          </a:xfrm>
          <a:prstGeom prst="rect">
            <a:avLst/>
          </a:prstGeom>
          <a:noFill/>
          <a:ln w="9525">
            <a:noFill/>
            <a:miter lim="800000"/>
            <a:headEnd/>
            <a:tailEnd/>
          </a:ln>
        </p:spPr>
        <p:txBody>
          <a:bodyPr wrap="square">
            <a:spAutoFit/>
          </a:bodyPr>
          <a:lstStyle/>
          <a:p>
            <a:pPr algn="ctr" eaLnBrk="1" hangingPunct="1"/>
            <a:r>
              <a:rPr lang="en-US" altLang="ja-JP" sz="1600" dirty="0">
                <a:latin typeface="Open Sans Condensed" pitchFamily="34" charset="0"/>
                <a:cs typeface="Arial" pitchFamily="34" charset="0"/>
              </a:rPr>
              <a:t>Wind-tunnel experiment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BC-06 Heat Resistant Glass Coating for Wheels &amp; Body </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544616" cy="1815882"/>
          </a:xfrm>
          <a:prstGeom prst="rect">
            <a:avLst/>
          </a:prstGeom>
        </p:spPr>
        <p:txBody>
          <a:bodyPr wrap="square">
            <a:spAutoFit/>
          </a:bodyPr>
          <a:lstStyle/>
          <a:p>
            <a:r>
              <a:rPr lang="en-US" altLang="ja-JP" sz="1400" dirty="0" smtClean="0">
                <a:latin typeface="Open Sans Condensed Light" pitchFamily="34" charset="0"/>
                <a:cs typeface="Arial" pitchFamily="34" charset="0"/>
              </a:rPr>
              <a:t>Modesta BC-05 is a glass coating based on a three-dimensional </a:t>
            </a:r>
            <a:r>
              <a:rPr lang="en-US" altLang="ja-JP" sz="1400" dirty="0" err="1" smtClean="0">
                <a:latin typeface="Open Sans Condensed Light" pitchFamily="34" charset="0"/>
                <a:cs typeface="Arial" pitchFamily="34" charset="0"/>
              </a:rPr>
              <a:t>siloxane</a:t>
            </a:r>
            <a:r>
              <a:rPr lang="en-US" altLang="ja-JP" sz="1400" dirty="0" smtClean="0">
                <a:latin typeface="Open Sans Condensed Light" pitchFamily="34" charset="0"/>
                <a:cs typeface="Arial" pitchFamily="34" charset="0"/>
              </a:rPr>
              <a:t> frame, and forms a highly durable clear membrane. The core technology was originally developed in the manufacturing industry for application to molds to facilitate the release of products from molds, and its strong anti-fouling property can even repel permanent marker ink. The coating also reduces drag by 5 km/h compared to regular paint at speeds over 60 km/h (drag coefficient: -0.02), and demonstrates strong water-repelling qualities. It can be applied even to the most advanced and sophisticated paints, such as Nissan Scratch Shield, Lexus’ self-restoring coat and Mercedes ceramic paint.</a:t>
            </a:r>
            <a:endParaRPr lang="en-US" altLang="ja-JP" sz="1400" dirty="0">
              <a:latin typeface="Open Sans Condensed Light" pitchFamily="34" charset="0"/>
              <a:cs typeface="Arial" pitchFamily="34" charset="0"/>
            </a:endParaRPr>
          </a:p>
        </p:txBody>
      </p:sp>
      <p:pic>
        <p:nvPicPr>
          <p:cNvPr id="10" name="Picture 50" descr="web_bc-06"/>
          <p:cNvPicPr>
            <a:picLocks noChangeAspect="1" noChangeArrowheads="1"/>
          </p:cNvPicPr>
          <p:nvPr/>
        </p:nvPicPr>
        <p:blipFill>
          <a:blip r:embed="rId4" cstate="print"/>
          <a:srcRect/>
          <a:stretch>
            <a:fillRect/>
          </a:stretch>
        </p:blipFill>
        <p:spPr bwMode="auto">
          <a:xfrm>
            <a:off x="5580112" y="766872"/>
            <a:ext cx="3354308" cy="2957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BC-08 </a:t>
            </a:r>
            <a:r>
              <a:rPr lang="en-US" altLang="en-US" sz="2800" dirty="0" err="1" smtClean="0">
                <a:latin typeface="Open Sans Condensed" pitchFamily="34" charset="0"/>
                <a:ea typeface="A-OTF 見出ゴMB31 Pro MB31"/>
                <a:cs typeface="A-OTF 見出ゴMB31 Pro MB31"/>
              </a:rPr>
              <a:t>Neosillica</a:t>
            </a:r>
            <a:r>
              <a:rPr lang="en-US" altLang="en-US" sz="2800" dirty="0" smtClean="0">
                <a:latin typeface="Open Sans Condensed" pitchFamily="34" charset="0"/>
                <a:ea typeface="A-OTF 見出ゴMB31 Pro MB31"/>
                <a:cs typeface="A-OTF 見出ゴMB31 Pro MB31"/>
              </a:rPr>
              <a:t> Matrix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544616" cy="954107"/>
          </a:xfrm>
          <a:prstGeom prst="rect">
            <a:avLst/>
          </a:prstGeom>
        </p:spPr>
        <p:txBody>
          <a:bodyPr wrap="square">
            <a:spAutoFit/>
          </a:bodyPr>
          <a:lstStyle/>
          <a:p>
            <a:r>
              <a:rPr lang="en-US" altLang="ja-JP" sz="1400" dirty="0" smtClean="0">
                <a:latin typeface="Open Sans Condensed Light" pitchFamily="34" charset="0"/>
                <a:cs typeface="Arial" pitchFamily="34" charset="0"/>
              </a:rPr>
              <a:t>An easy coating for quick application on daily driven vehicles. Traces of zirconium create great shine and luster on the paint while it’s three </a:t>
            </a:r>
            <a:r>
              <a:rPr lang="en-US" altLang="ja-JP" sz="1400" dirty="0" err="1" smtClean="0">
                <a:latin typeface="Open Sans Condensed Light" pitchFamily="34" charset="0"/>
                <a:cs typeface="Arial" pitchFamily="34" charset="0"/>
              </a:rPr>
              <a:t>dimentional</a:t>
            </a:r>
            <a:r>
              <a:rPr lang="en-US" altLang="ja-JP" sz="1400" dirty="0" smtClean="0">
                <a:latin typeface="Open Sans Condensed Light" pitchFamily="34" charset="0"/>
                <a:cs typeface="Arial" pitchFamily="34" charset="0"/>
              </a:rPr>
              <a:t> matrix ensures excellent water repellency and self cleaning. The coating’s thick layer acts as a self scarifying barrier to protect the finish of the vehicle from scratches and marring as well as adverse environmental effects. </a:t>
            </a:r>
            <a:endParaRPr lang="en-US" altLang="ja-JP" sz="1400" dirty="0">
              <a:latin typeface="Open Sans Condensed Light" pitchFamily="34" charset="0"/>
              <a:cs typeface="Arial" pitchFamily="34" charset="0"/>
            </a:endParaRPr>
          </a:p>
        </p:txBody>
      </p:sp>
      <p:pic>
        <p:nvPicPr>
          <p:cNvPr id="8" name="Picture 40"/>
          <p:cNvPicPr>
            <a:picLocks noChangeAspect="1" noChangeArrowheads="1"/>
          </p:cNvPicPr>
          <p:nvPr/>
        </p:nvPicPr>
        <p:blipFill>
          <a:blip r:embed="rId4" cstate="print"/>
          <a:srcRect/>
          <a:stretch>
            <a:fillRect/>
          </a:stretch>
        </p:blipFill>
        <p:spPr bwMode="auto">
          <a:xfrm>
            <a:off x="5788471" y="339502"/>
            <a:ext cx="3248025"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BC-09 Hi-PHPS Coating </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544616" cy="1384995"/>
          </a:xfrm>
          <a:prstGeom prst="rect">
            <a:avLst/>
          </a:prstGeom>
        </p:spPr>
        <p:txBody>
          <a:bodyPr wrap="square">
            <a:spAutoFit/>
          </a:bodyPr>
          <a:lstStyle/>
          <a:p>
            <a:r>
              <a:rPr lang="en-US" altLang="ja-JP" sz="1400" dirty="0" smtClean="0">
                <a:latin typeface="Open Sans Condensed Light" pitchFamily="34" charset="0"/>
                <a:ea typeface="Open Sans Condensed Light" pitchFamily="34" charset="0"/>
                <a:cs typeface="Open Sans Condensed Light" pitchFamily="34" charset="0"/>
              </a:rPr>
              <a:t>Based on BC-09 this product is a highly concentrated Per-Hydro-</a:t>
            </a:r>
            <a:r>
              <a:rPr lang="en-US" altLang="ja-JP" sz="1400" dirty="0" err="1" smtClean="0">
                <a:latin typeface="Open Sans Condensed Light" pitchFamily="34" charset="0"/>
                <a:ea typeface="Open Sans Condensed Light" pitchFamily="34" charset="0"/>
                <a:cs typeface="Open Sans Condensed Light" pitchFamily="34" charset="0"/>
              </a:rPr>
              <a:t>Polysilazane</a:t>
            </a:r>
            <a:r>
              <a:rPr lang="en-US" altLang="ja-JP" sz="1400" dirty="0" smtClean="0">
                <a:latin typeface="Open Sans Condensed Light" pitchFamily="34" charset="0"/>
                <a:ea typeface="Open Sans Condensed Light" pitchFamily="34" charset="0"/>
                <a:cs typeface="Open Sans Condensed Light" pitchFamily="34" charset="0"/>
              </a:rPr>
              <a:t> (PHPS) coating especially designed to allow application by conventional wipe on. BC-09 creates a highly durable hydrophilic layer of special </a:t>
            </a:r>
            <a:r>
              <a:rPr lang="en-US" altLang="ja-JP" sz="1400" dirty="0" err="1" smtClean="0">
                <a:latin typeface="Open Sans Condensed Light" pitchFamily="34" charset="0"/>
                <a:ea typeface="Open Sans Condensed Light" pitchFamily="34" charset="0"/>
                <a:cs typeface="Open Sans Condensed Light" pitchFamily="34" charset="0"/>
              </a:rPr>
              <a:t>polysilazane</a:t>
            </a:r>
            <a:r>
              <a:rPr lang="en-US" altLang="ja-JP" sz="1400" dirty="0" smtClean="0">
                <a:latin typeface="Open Sans Condensed Light" pitchFamily="34" charset="0"/>
                <a:ea typeface="Open Sans Condensed Light" pitchFamily="34" charset="0"/>
                <a:cs typeface="Open Sans Condensed Light" pitchFamily="34" charset="0"/>
              </a:rPr>
              <a:t> molecules that can protect the paint from contamination and dirt and deliver a improved scratch resistance. This coating will keep your car clean for a long time and will prevent impurities from sticking to it’s surface. Modesta BC-09 is capable to withstand temperatures of up to 1300 °C. </a:t>
            </a:r>
            <a:endParaRPr lang="en-US" altLang="ja-JP" sz="1400" dirty="0">
              <a:latin typeface="Open Sans Condensed Light" pitchFamily="34" charset="0"/>
              <a:ea typeface="Open Sans Condensed Light" pitchFamily="34" charset="0"/>
              <a:cs typeface="Open Sans Condensed Light" pitchFamily="34" charset="0"/>
            </a:endParaRPr>
          </a:p>
        </p:txBody>
      </p:sp>
      <p:pic>
        <p:nvPicPr>
          <p:cNvPr id="10" name="Picture 50"/>
          <p:cNvPicPr>
            <a:picLocks noChangeAspect="1" noChangeArrowheads="1"/>
          </p:cNvPicPr>
          <p:nvPr/>
        </p:nvPicPr>
        <p:blipFill>
          <a:blip r:embed="rId4" cstate="print"/>
          <a:srcRect/>
          <a:stretch>
            <a:fillRect/>
          </a:stretch>
        </p:blipFill>
        <p:spPr bwMode="auto">
          <a:xfrm>
            <a:off x="5699571" y="411510"/>
            <a:ext cx="3336925"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PD Private Label </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246769"/>
          </a:xfrm>
          <a:prstGeom prst="rect">
            <a:avLst/>
          </a:prstGeom>
        </p:spPr>
        <p:txBody>
          <a:bodyPr wrap="square">
            <a:spAutoFit/>
          </a:bodyPr>
          <a:lstStyle/>
          <a:p>
            <a:r>
              <a:rPr lang="en-US" altLang="ja-JP" sz="1400" dirty="0" smtClean="0">
                <a:latin typeface="Open Sans Condensed Light" pitchFamily="34" charset="0"/>
                <a:cs typeface="Arial" pitchFamily="34" charset="0"/>
              </a:rPr>
              <a:t>This unique set of two components - a Base Coat and a Top Coat provides the ultimate protection to the paint of your vehicle. The rigid, hard Base Coat acts as a strong wear and tear protection, effective against scratches and mechanical damage. It will cure into a crystal clear layer of pure inorganic silica. The super-hydrophobic Top Coat provides a state of the art water behavior with excellent self cleaning properties. The combination of these two components make the resulting coating layer extremely resistant to all kinds of chemical agents.</a:t>
            </a:r>
          </a:p>
          <a:p>
            <a:endParaRPr lang="en-US" altLang="ja-JP" sz="1400" dirty="0" smtClean="0">
              <a:latin typeface="Open Sans Condensed Light" pitchFamily="34" charset="0"/>
              <a:cs typeface="Arial" pitchFamily="34" charset="0"/>
            </a:endParaRPr>
          </a:p>
          <a:p>
            <a:r>
              <a:rPr lang="en-US" altLang="ja-JP" sz="1400" dirty="0" smtClean="0">
                <a:latin typeface="Open Sans Condensed Light" pitchFamily="34" charset="0"/>
                <a:cs typeface="Arial" pitchFamily="34" charset="0"/>
              </a:rPr>
              <a:t>A thick layer of the Base Coat, combined with the P-01A Primer and the Top Coat provide a very special and intense "candy-like gloss" effect and breath-taking deep reflections on the paint of the vehicle. The combination will also boost saturation and color intensity of every paint.</a:t>
            </a:r>
            <a:endParaRPr lang="en-AU" altLang="ja-JP" sz="1400" dirty="0">
              <a:latin typeface="Open Sans Condensed Light" pitchFamily="34" charset="0"/>
              <a:cs typeface="Arial" pitchFamily="34" charset="0"/>
            </a:endParaRPr>
          </a:p>
        </p:txBody>
      </p:sp>
      <p:pic>
        <p:nvPicPr>
          <p:cNvPr id="8" name="Picture 50"/>
          <p:cNvPicPr>
            <a:picLocks noChangeAspect="1" noChangeArrowheads="1"/>
          </p:cNvPicPr>
          <p:nvPr/>
        </p:nvPicPr>
        <p:blipFill>
          <a:blip r:embed="rId4" cstate="print"/>
          <a:srcRect/>
          <a:stretch>
            <a:fillRect/>
          </a:stretch>
        </p:blipFill>
        <p:spPr bwMode="auto">
          <a:xfrm>
            <a:off x="5796136" y="267493"/>
            <a:ext cx="3240360" cy="2857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LPS Leather Protection System</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462213"/>
          </a:xfrm>
          <a:prstGeom prst="rect">
            <a:avLst/>
          </a:prstGeom>
        </p:spPr>
        <p:txBody>
          <a:bodyPr wrap="square">
            <a:spAutoFit/>
          </a:bodyPr>
          <a:lstStyle/>
          <a:p>
            <a:r>
              <a:rPr lang="en-US" altLang="en-US" sz="1400" dirty="0" smtClean="0">
                <a:latin typeface="Open Sans Condensed Light" pitchFamily="34" charset="0"/>
              </a:rPr>
              <a:t>The Modesta Leather Protection System delivers exceptional protection to all leather and leather like surfaces in interiors of motor vehicles. This two component system is the only in the market that protects the precious surfaces from both - penetration by liquids and dirt as well as abrasion. </a:t>
            </a:r>
          </a:p>
          <a:p>
            <a:endParaRPr lang="en-US" altLang="en-US" sz="500" dirty="0" smtClean="0">
              <a:latin typeface="Open Sans Condensed Light" pitchFamily="34" charset="0"/>
            </a:endParaRPr>
          </a:p>
          <a:p>
            <a:r>
              <a:rPr lang="en-US" altLang="en-US" sz="1400" dirty="0" smtClean="0">
                <a:latin typeface="Open Sans Condensed Light" pitchFamily="34" charset="0"/>
              </a:rPr>
              <a:t>The Base Protection stops liquids from penetrating into the surface, reduces color transfer and makes cleaning of the surface easier with less chemicals required. This ensures longer durability of the surfaces and thus preserves the value of the vehicle.</a:t>
            </a:r>
          </a:p>
          <a:p>
            <a:endParaRPr lang="en-US" altLang="en-US" sz="500" dirty="0" smtClean="0">
              <a:latin typeface="Open Sans Condensed Light" pitchFamily="34" charset="0"/>
            </a:endParaRPr>
          </a:p>
          <a:p>
            <a:r>
              <a:rPr lang="en-US" altLang="en-US" sz="1400" dirty="0" smtClean="0">
                <a:latin typeface="Open Sans Condensed Light" pitchFamily="34" charset="0"/>
              </a:rPr>
              <a:t>The Slider Abrasion Protection is a unique top coat designed especially for </a:t>
            </a:r>
            <a:r>
              <a:rPr lang="en-US" altLang="en-US" sz="1400" dirty="0" err="1" smtClean="0">
                <a:latin typeface="Open Sans Condensed Light" pitchFamily="34" charset="0"/>
              </a:rPr>
              <a:t>Modesta's</a:t>
            </a:r>
            <a:r>
              <a:rPr lang="en-US" altLang="en-US" sz="1400" dirty="0" smtClean="0">
                <a:latin typeface="Open Sans Condensed Light" pitchFamily="34" charset="0"/>
              </a:rPr>
              <a:t> Leather Protection System. It reduces surface friction on exposed parts of interiors (for example seat bolsters). Due to the reduced surface friction the exposed parts will last longer without showing signs of the usual wear and tear. </a:t>
            </a:r>
            <a:endParaRPr lang="en-US" altLang="en-US" sz="1400" dirty="0">
              <a:latin typeface="Open Sans Condensed Light" pitchFamily="34" charset="0"/>
            </a:endParaRPr>
          </a:p>
        </p:txBody>
      </p:sp>
      <p:pic>
        <p:nvPicPr>
          <p:cNvPr id="10" name="Picture 40"/>
          <p:cNvPicPr>
            <a:picLocks noChangeAspect="1" noChangeArrowheads="1"/>
          </p:cNvPicPr>
          <p:nvPr/>
        </p:nvPicPr>
        <p:blipFill>
          <a:blip r:embed="rId4" cstate="print"/>
          <a:srcRect/>
          <a:stretch>
            <a:fillRect/>
          </a:stretch>
        </p:blipFill>
        <p:spPr bwMode="auto">
          <a:xfrm>
            <a:off x="6084168" y="771550"/>
            <a:ext cx="285750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EPC Exterior Plastic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117503"/>
          </a:xfrm>
          <a:prstGeom prst="rect">
            <a:avLst/>
          </a:prstGeom>
        </p:spPr>
        <p:txBody>
          <a:bodyPr wrap="square">
            <a:spAutoFit/>
          </a:bodyPr>
          <a:lstStyle/>
          <a:p>
            <a:pPr>
              <a:spcBef>
                <a:spcPct val="20000"/>
              </a:spcBef>
            </a:pPr>
            <a:r>
              <a:rPr lang="en-US" altLang="en-US" sz="1400" dirty="0" smtClean="0">
                <a:latin typeface="Open Sans Condensed Light" pitchFamily="34" charset="0"/>
              </a:rPr>
              <a:t>The Modesta Exterior Plastic Coating is a unique blend of ingredients restoring uncoated exterior plastic parts of automobiles and other vehicles, by adding saturation and color depth. On weathered plastic parts with faded color, it will restore the original look and feel of the surface. At the same time, it will add protection against UV radiation and oxidation, thus prolonging the longevity of the material. </a:t>
            </a:r>
          </a:p>
          <a:p>
            <a:pPr>
              <a:spcBef>
                <a:spcPct val="20000"/>
              </a:spcBef>
            </a:pPr>
            <a:endParaRPr lang="en-US" altLang="en-US" sz="1400" dirty="0" smtClean="0">
              <a:latin typeface="Open Sans Condensed Light" pitchFamily="34" charset="0"/>
            </a:endParaRPr>
          </a:p>
          <a:p>
            <a:pPr>
              <a:spcBef>
                <a:spcPct val="20000"/>
              </a:spcBef>
            </a:pPr>
            <a:r>
              <a:rPr lang="en-US" altLang="en-US" sz="1400" dirty="0" smtClean="0">
                <a:latin typeface="Open Sans Condensed Light" pitchFamily="34" charset="0"/>
              </a:rPr>
              <a:t>The EPC is a state-of-the-art solution to protect the factory new plastic parts of vehicles as well, as it will not significantly modify the looks and feel of the plastic, while providing long term protection to them.</a:t>
            </a:r>
            <a:endParaRPr lang="en-US" altLang="en-US" sz="1400" dirty="0">
              <a:latin typeface="Open Sans Condensed Light" pitchFamily="34" charset="0"/>
            </a:endParaRPr>
          </a:p>
        </p:txBody>
      </p:sp>
      <p:pic>
        <p:nvPicPr>
          <p:cNvPr id="8" name="Picture 40"/>
          <p:cNvPicPr>
            <a:picLocks noChangeAspect="1" noChangeArrowheads="1"/>
          </p:cNvPicPr>
          <p:nvPr/>
        </p:nvPicPr>
        <p:blipFill>
          <a:blip r:embed="rId4" cstate="print"/>
          <a:srcRect/>
          <a:stretch>
            <a:fillRect/>
          </a:stretch>
        </p:blipFill>
        <p:spPr bwMode="auto">
          <a:xfrm>
            <a:off x="5868144" y="339502"/>
            <a:ext cx="3248025"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EPC Exterior Plastic Coating</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117503"/>
          </a:xfrm>
          <a:prstGeom prst="rect">
            <a:avLst/>
          </a:prstGeom>
        </p:spPr>
        <p:txBody>
          <a:bodyPr wrap="square">
            <a:spAutoFit/>
          </a:bodyPr>
          <a:lstStyle/>
          <a:p>
            <a:pPr>
              <a:spcBef>
                <a:spcPct val="20000"/>
              </a:spcBef>
            </a:pPr>
            <a:r>
              <a:rPr lang="en-US" altLang="en-US" sz="1400" dirty="0" smtClean="0">
                <a:latin typeface="Open Sans Condensed Light" pitchFamily="34" charset="0"/>
              </a:rPr>
              <a:t>The Modesta Exterior Plastic Coating is a unique blend of ingredients restoring uncoated exterior plastic parts of automobiles and other vehicles, by adding saturation and color depth. On weathered plastic parts with faded color, it will restore the original look and feel of the surface. At the same time, it will add protection against UV radiation and oxidation, thus prolonging the longevity of the material. </a:t>
            </a:r>
          </a:p>
          <a:p>
            <a:pPr>
              <a:spcBef>
                <a:spcPct val="20000"/>
              </a:spcBef>
            </a:pPr>
            <a:endParaRPr lang="en-US" altLang="en-US" sz="1400" dirty="0" smtClean="0">
              <a:latin typeface="Open Sans Condensed Light" pitchFamily="34" charset="0"/>
            </a:endParaRPr>
          </a:p>
          <a:p>
            <a:pPr>
              <a:spcBef>
                <a:spcPct val="20000"/>
              </a:spcBef>
            </a:pPr>
            <a:r>
              <a:rPr lang="en-US" altLang="en-US" sz="1400" dirty="0" smtClean="0">
                <a:latin typeface="Open Sans Condensed Light" pitchFamily="34" charset="0"/>
              </a:rPr>
              <a:t>The EPC is a state-of-the-art solution to protect the factory new plastic parts of vehicles as well, as it will not significantly modify the looks and feel of the plastic, while providing long term protection to them.</a:t>
            </a:r>
            <a:endParaRPr lang="en-US" altLang="en-US" sz="1400" dirty="0">
              <a:latin typeface="Open Sans Condensed Light" pitchFamily="34" charset="0"/>
            </a:endParaRPr>
          </a:p>
        </p:txBody>
      </p:sp>
      <p:pic>
        <p:nvPicPr>
          <p:cNvPr id="8" name="Picture 40"/>
          <p:cNvPicPr>
            <a:picLocks noChangeAspect="1" noChangeArrowheads="1"/>
          </p:cNvPicPr>
          <p:nvPr/>
        </p:nvPicPr>
        <p:blipFill>
          <a:blip r:embed="rId4" cstate="print"/>
          <a:srcRect/>
          <a:stretch>
            <a:fillRect/>
          </a:stretch>
        </p:blipFill>
        <p:spPr bwMode="auto">
          <a:xfrm>
            <a:off x="5868144" y="339502"/>
            <a:ext cx="3248025"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M1 </a:t>
            </a:r>
            <a:r>
              <a:rPr lang="en-US" altLang="en-US" sz="2800" dirty="0" smtClean="0">
                <a:latin typeface="Open Sans Condensed" pitchFamily="34" charset="0"/>
                <a:ea typeface="A-OTF 見出ゴMB31 Pro MB31"/>
                <a:cs typeface="A-OTF 見出ゴMB31 Pro MB31"/>
              </a:rPr>
              <a:t>SHOT </a:t>
            </a:r>
            <a:r>
              <a:rPr lang="en-US" altLang="en-US" sz="2800" dirty="0" err="1" smtClean="0">
                <a:latin typeface="Open Sans Condensed" pitchFamily="34" charset="0"/>
                <a:ea typeface="A-OTF 見出ゴMB31 Pro MB31"/>
                <a:cs typeface="A-OTF 見出ゴMB31 Pro MB31"/>
              </a:rPr>
              <a:t>Quickdetailer</a:t>
            </a:r>
            <a:r>
              <a:rPr lang="en-US" altLang="en-US" sz="2800" dirty="0" smtClean="0">
                <a:latin typeface="Open Sans Condensed" pitchFamily="34" charset="0"/>
                <a:ea typeface="A-OTF 見出ゴMB31 Pro MB31"/>
                <a:cs typeface="A-OTF 見出ゴMB31 Pro MB31"/>
              </a:rPr>
              <a:t> </a:t>
            </a:r>
            <a:r>
              <a:rPr lang="en-US" altLang="en-US" sz="2800" dirty="0" smtClean="0">
                <a:latin typeface="Open Sans Condensed" pitchFamily="34" charset="0"/>
                <a:ea typeface="A-OTF 見出ゴMB31 Pro MB31"/>
                <a:cs typeface="A-OTF 見出ゴMB31 Pro MB31"/>
              </a:rPr>
              <a:t>Style Maintenance Spray</a:t>
            </a:r>
            <a:endParaRPr lang="en-US" altLang="en-US" sz="2800" dirty="0" smtClean="0">
              <a:latin typeface="Open Sans Condensed" pitchFamily="34" charset="0"/>
              <a:ea typeface="A-OTF 見出ゴMB31 Pro MB31"/>
              <a:cs typeface="A-OTF 見出ゴMB31 Pro MB31"/>
            </a:endParaRP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677656"/>
          </a:xfrm>
          <a:prstGeom prst="rect">
            <a:avLst/>
          </a:prstGeom>
        </p:spPr>
        <p:txBody>
          <a:bodyPr wrap="square">
            <a:spAutoFit/>
          </a:bodyPr>
          <a:lstStyle/>
          <a:p>
            <a:r>
              <a:rPr lang="en-US" altLang="ja-JP" sz="1400" dirty="0" smtClean="0">
                <a:latin typeface="Open Sans Condensed Light" pitchFamily="34" charset="0"/>
                <a:cs typeface="Arial" pitchFamily="34" charset="0"/>
              </a:rPr>
              <a:t>Useful as a temporary </a:t>
            </a:r>
            <a:r>
              <a:rPr lang="en-US" altLang="ja-JP" sz="1400" dirty="0" err="1" smtClean="0">
                <a:latin typeface="Open Sans Condensed Light" pitchFamily="34" charset="0"/>
                <a:cs typeface="Arial" pitchFamily="34" charset="0"/>
              </a:rPr>
              <a:t>protectant</a:t>
            </a:r>
            <a:r>
              <a:rPr lang="en-US" altLang="ja-JP" sz="1400" dirty="0" smtClean="0">
                <a:latin typeface="Open Sans Condensed Light" pitchFamily="34" charset="0"/>
                <a:cs typeface="Arial" pitchFamily="34" charset="0"/>
              </a:rPr>
              <a:t> until glass coatings are fully cured. M-1 SHOT can also be used as a maintenance for </a:t>
            </a:r>
            <a:r>
              <a:rPr lang="en-US" altLang="ja-JP" sz="1400" dirty="0" err="1" smtClean="0">
                <a:latin typeface="Open Sans Condensed Light" pitchFamily="34" charset="0"/>
                <a:cs typeface="Arial" pitchFamily="34" charset="0"/>
              </a:rPr>
              <a:t>Modesta's</a:t>
            </a:r>
            <a:r>
              <a:rPr lang="en-US" altLang="ja-JP" sz="1400" dirty="0" smtClean="0">
                <a:latin typeface="Open Sans Condensed Light" pitchFamily="34" charset="0"/>
                <a:cs typeface="Arial" pitchFamily="34" charset="0"/>
              </a:rPr>
              <a:t> glass coatings that last long years, but the water repellent effect on their surface may degrade over time. M-1 Shot helps to recover this effect.</a:t>
            </a:r>
          </a:p>
          <a:p>
            <a:endParaRPr lang="en-US" altLang="ja-JP" sz="1400" dirty="0" smtClean="0">
              <a:latin typeface="Open Sans Condensed Light" pitchFamily="34" charset="0"/>
              <a:cs typeface="Arial" pitchFamily="34" charset="0"/>
            </a:endParaRPr>
          </a:p>
          <a:p>
            <a:pPr marL="182563" lvl="1" indent="-182563">
              <a:buFont typeface="Arial" pitchFamily="34" charset="0"/>
              <a:buChar char="•"/>
            </a:pPr>
            <a:r>
              <a:rPr lang="en-US" altLang="ja-JP" sz="1400" dirty="0" smtClean="0">
                <a:latin typeface="Open Sans Condensed Light" pitchFamily="34" charset="0"/>
                <a:cs typeface="Arial" pitchFamily="34" charset="0"/>
              </a:rPr>
              <a:t>Organic composition containing carnauba wax</a:t>
            </a:r>
          </a:p>
          <a:p>
            <a:pPr marL="182563" lvl="1" indent="-182563">
              <a:buFont typeface="Arial" pitchFamily="34" charset="0"/>
              <a:buChar char="•"/>
            </a:pPr>
            <a:r>
              <a:rPr lang="en-US" altLang="ja-JP" sz="1400" dirty="0" smtClean="0">
                <a:latin typeface="Open Sans Condensed Light" pitchFamily="34" charset="0"/>
                <a:cs typeface="Arial" pitchFamily="34" charset="0"/>
              </a:rPr>
              <a:t>Provides the inorganic glass coating with a smooth and slick finish</a:t>
            </a:r>
          </a:p>
          <a:p>
            <a:pPr marL="182563" lvl="1" indent="-182563">
              <a:buFont typeface="Arial" pitchFamily="34" charset="0"/>
              <a:buChar char="•"/>
            </a:pPr>
            <a:r>
              <a:rPr lang="en-US" altLang="ja-JP" sz="1400" dirty="0" smtClean="0">
                <a:latin typeface="Open Sans Condensed Light" pitchFamily="34" charset="0"/>
                <a:cs typeface="Arial" pitchFamily="34" charset="0"/>
              </a:rPr>
              <a:t>It is important to protect the coating during the initial period (even infrared curing does not provide the coating with resistance against harsh chemicals and mineral deposits during the first 3-6 weeks)</a:t>
            </a:r>
          </a:p>
          <a:p>
            <a:pPr marL="182563" lvl="1" indent="-182563"/>
            <a:endParaRPr lang="en-US" altLang="ja-JP" sz="1400" dirty="0" smtClean="0">
              <a:latin typeface="Open Sans Condensed Light" pitchFamily="34" charset="0"/>
              <a:cs typeface="Arial" pitchFamily="34" charset="0"/>
            </a:endParaRPr>
          </a:p>
          <a:p>
            <a:endParaRPr lang="en-US" altLang="ja-JP" sz="1400" dirty="0" smtClean="0">
              <a:latin typeface="Open Sans Condensed Light" pitchFamily="34" charset="0"/>
              <a:cs typeface="Arial" pitchFamily="34" charset="0"/>
            </a:endParaRPr>
          </a:p>
          <a:p>
            <a:endParaRPr lang="en-US" altLang="ja-JP" sz="1400" dirty="0">
              <a:latin typeface="Open Sans Condensed Light" pitchFamily="34" charset="0"/>
              <a:cs typeface="Arial" pitchFamily="34" charset="0"/>
            </a:endParaRPr>
          </a:p>
        </p:txBody>
      </p:sp>
      <p:pic>
        <p:nvPicPr>
          <p:cNvPr id="10" name="Picture 42" descr="web_p-01a"/>
          <p:cNvPicPr>
            <a:picLocks noChangeAspect="1" noChangeArrowheads="1"/>
          </p:cNvPicPr>
          <p:nvPr/>
        </p:nvPicPr>
        <p:blipFill>
          <a:blip r:embed="rId4" cstate="print"/>
          <a:srcRect/>
          <a:stretch>
            <a:fillRect/>
          </a:stretch>
        </p:blipFill>
        <p:spPr bwMode="auto">
          <a:xfrm>
            <a:off x="6012160" y="760338"/>
            <a:ext cx="295275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_element_A4_standalone_noback_xtrawide.jpg"/>
          <p:cNvPicPr>
            <a:picLocks noChangeAspect="1"/>
          </p:cNvPicPr>
          <p:nvPr/>
        </p:nvPicPr>
        <p:blipFill>
          <a:blip r:embed="rId2" cstate="print"/>
          <a:srcRect b="21526"/>
          <a:stretch>
            <a:fillRect/>
          </a:stretch>
        </p:blipFill>
        <p:spPr>
          <a:xfrm>
            <a:off x="0" y="1882602"/>
            <a:ext cx="9144000" cy="3260898"/>
          </a:xfrm>
          <a:prstGeom prst="rect">
            <a:avLst/>
          </a:prstGeom>
        </p:spPr>
      </p:pic>
      <p:pic>
        <p:nvPicPr>
          <p:cNvPr id="7" name="Picture 6" descr="modesta-logotypes-negative-standalone.png"/>
          <p:cNvPicPr>
            <a:picLocks noChangeAspect="1"/>
          </p:cNvPicPr>
          <p:nvPr/>
        </p:nvPicPr>
        <p:blipFill>
          <a:blip r:embed="rId3" cstate="print"/>
          <a:srcRect t="27222" b="33890"/>
          <a:stretch>
            <a:fillRect/>
          </a:stretch>
        </p:blipFill>
        <p:spPr>
          <a:xfrm>
            <a:off x="395536" y="4155926"/>
            <a:ext cx="2676143" cy="720080"/>
          </a:xfrm>
          <a:prstGeom prst="rect">
            <a:avLst/>
          </a:prstGeom>
        </p:spPr>
      </p:pic>
      <p:sp>
        <p:nvSpPr>
          <p:cNvPr id="8" name="Text Box 25"/>
          <p:cNvSpPr txBox="1">
            <a:spLocks noChangeArrowheads="1"/>
          </p:cNvSpPr>
          <p:nvPr/>
        </p:nvSpPr>
        <p:spPr bwMode="auto">
          <a:xfrm>
            <a:off x="611560" y="1116489"/>
            <a:ext cx="2592387" cy="2031325"/>
          </a:xfrm>
          <a:prstGeom prst="rect">
            <a:avLst/>
          </a:prstGeom>
          <a:solidFill>
            <a:schemeClr val="bg1"/>
          </a:solidFill>
          <a:ln w="3175">
            <a:solidFill>
              <a:schemeClr val="tx1"/>
            </a:solidFill>
            <a:miter lim="800000"/>
            <a:headEnd/>
            <a:tailEnd/>
          </a:ln>
        </p:spPr>
        <p:txBody>
          <a:bodyPr wrap="square">
            <a:spAutoFit/>
          </a:bodyPr>
          <a:lstStyle/>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p:txBody>
      </p:sp>
      <p:sp>
        <p:nvSpPr>
          <p:cNvPr id="9" name="TextBox 14"/>
          <p:cNvSpPr txBox="1">
            <a:spLocks noChangeArrowheads="1"/>
          </p:cNvSpPr>
          <p:nvPr/>
        </p:nvSpPr>
        <p:spPr bwMode="auto">
          <a:xfrm>
            <a:off x="3780210" y="1138713"/>
            <a:ext cx="4789487" cy="2000548"/>
          </a:xfrm>
          <a:prstGeom prst="rect">
            <a:avLst/>
          </a:prstGeom>
          <a:solidFill>
            <a:srgbClr val="D3D3F1"/>
          </a:solidFill>
          <a:ln w="9525">
            <a:solidFill>
              <a:schemeClr val="tx1"/>
            </a:solidFill>
            <a:miter lim="800000"/>
            <a:headEnd/>
            <a:tailEnd/>
          </a:ln>
        </p:spPr>
        <p:txBody>
          <a:bodyPr wrap="square">
            <a:spAutoFit/>
          </a:bodyPr>
          <a:lstStyle/>
          <a:p>
            <a:pPr eaLnBrk="1" hangingPunct="1"/>
            <a:endParaRPr lang="en-US" altLang="ja-JP" sz="1600" dirty="0" smtClean="0">
              <a:latin typeface="Open Sans Condensed" pitchFamily="34" charset="0"/>
              <a:ea typeface="Open Sans Condensed" pitchFamily="34" charset="0"/>
              <a:cs typeface="Open Sans Condensed" pitchFamily="34" charset="0"/>
            </a:endParaRPr>
          </a:p>
          <a:p>
            <a:pPr eaLnBrk="1" hangingPunct="1"/>
            <a:endParaRPr lang="en-US" altLang="ja-JP" sz="1600" dirty="0">
              <a:latin typeface="Open Sans Condensed" pitchFamily="34" charset="0"/>
              <a:ea typeface="Open Sans Condensed" pitchFamily="34" charset="0"/>
              <a:cs typeface="Open Sans Condensed" pitchFamily="34" charset="0"/>
            </a:endParaRPr>
          </a:p>
          <a:p>
            <a:pPr eaLnBrk="1" hangingPunct="1"/>
            <a:r>
              <a:rPr lang="en-US" altLang="ja-JP" sz="1600" dirty="0" smtClean="0">
                <a:latin typeface="Open Sans Condensed" pitchFamily="34" charset="0"/>
                <a:ea typeface="Open Sans Condensed" pitchFamily="34" charset="0"/>
                <a:cs typeface="Open Sans Condensed" pitchFamily="34" charset="0"/>
              </a:rPr>
              <a:t>The </a:t>
            </a:r>
            <a:r>
              <a:rPr lang="en-US" altLang="ja-JP" sz="1600" dirty="0">
                <a:latin typeface="Open Sans Condensed" pitchFamily="34" charset="0"/>
                <a:ea typeface="Open Sans Condensed" pitchFamily="34" charset="0"/>
                <a:cs typeface="Open Sans Condensed" pitchFamily="34" charset="0"/>
              </a:rPr>
              <a:t>Binding Energy of Si-O-Si is </a:t>
            </a:r>
            <a:r>
              <a:rPr lang="en-US" altLang="ja-JP" sz="1600" dirty="0" smtClean="0">
                <a:latin typeface="Open Sans Condensed" pitchFamily="34" charset="0"/>
                <a:ea typeface="Open Sans Condensed" pitchFamily="34" charset="0"/>
                <a:cs typeface="Open Sans Condensed" pitchFamily="34" charset="0"/>
              </a:rPr>
              <a:t>25-60</a:t>
            </a:r>
            <a:r>
              <a:rPr lang="en-US" altLang="ja-JP" sz="1600" dirty="0">
                <a:latin typeface="Open Sans Condensed" pitchFamily="34" charset="0"/>
                <a:ea typeface="Open Sans Condensed" pitchFamily="34" charset="0"/>
                <a:cs typeface="Open Sans Condensed" pitchFamily="34" charset="0"/>
              </a:rPr>
              <a:t>% stronger than C-C.</a:t>
            </a:r>
          </a:p>
          <a:p>
            <a:pPr eaLnBrk="1" hangingPunct="1"/>
            <a:endParaRPr lang="en-US" altLang="ja-JP" sz="1200" dirty="0">
              <a:latin typeface="Open Sans Condensed Light" pitchFamily="34" charset="0"/>
              <a:cs typeface="Arial" pitchFamily="34" charset="0"/>
            </a:endParaRPr>
          </a:p>
          <a:p>
            <a:pPr eaLnBrk="1" hangingPunct="1"/>
            <a:r>
              <a:rPr lang="en-US" altLang="ja-JP" sz="1400" dirty="0">
                <a:latin typeface="Open Sans Condensed Light" pitchFamily="34" charset="0"/>
                <a:cs typeface="Arial" pitchFamily="34" charset="0"/>
              </a:rPr>
              <a:t>Si-O-Si binding energy = 106kcal/mol</a:t>
            </a:r>
          </a:p>
          <a:p>
            <a:pPr eaLnBrk="1" hangingPunct="1"/>
            <a:r>
              <a:rPr lang="en-US" altLang="ja-JP" sz="1400" dirty="0">
                <a:latin typeface="Open Sans Condensed Light" pitchFamily="34" charset="0"/>
                <a:cs typeface="Arial" pitchFamily="34" charset="0"/>
              </a:rPr>
              <a:t>Maximum UV energy</a:t>
            </a:r>
            <a:r>
              <a:rPr lang="ja-JP" altLang="en-US" sz="1400">
                <a:latin typeface="Open Sans Condensed Light" pitchFamily="34" charset="0"/>
                <a:cs typeface="Arial" pitchFamily="34" charset="0"/>
              </a:rPr>
              <a:t> </a:t>
            </a:r>
            <a:r>
              <a:rPr lang="en-US" altLang="ja-JP" sz="1400" dirty="0">
                <a:latin typeface="Open Sans Condensed Light" pitchFamily="34" charset="0"/>
                <a:cs typeface="Arial" pitchFamily="34" charset="0"/>
              </a:rPr>
              <a:t>(sunlight / 480nm) = 98kcal/mol</a:t>
            </a:r>
          </a:p>
          <a:p>
            <a:pPr eaLnBrk="1" hangingPunct="1"/>
            <a:r>
              <a:rPr lang="en-US" altLang="ja-JP" sz="1400" dirty="0">
                <a:latin typeface="Open Sans Condensed Light" pitchFamily="34" charset="0"/>
                <a:cs typeface="Arial" pitchFamily="34" charset="0"/>
              </a:rPr>
              <a:t>C-C binding energy = </a:t>
            </a:r>
            <a:r>
              <a:rPr lang="en-US" altLang="ja-JP" sz="1400" dirty="0" smtClean="0">
                <a:latin typeface="Open Sans Condensed Light" pitchFamily="34" charset="0"/>
                <a:cs typeface="Arial" pitchFamily="34" charset="0"/>
              </a:rPr>
              <a:t>82.6kcal/mol</a:t>
            </a:r>
            <a:endParaRPr lang="en-US" altLang="ja-JP" sz="1400" dirty="0">
              <a:latin typeface="Open Sans Condensed Light" pitchFamily="34" charset="0"/>
              <a:cs typeface="Arial" pitchFamily="34" charset="0"/>
            </a:endParaRPr>
          </a:p>
          <a:p>
            <a:pPr eaLnBrk="1" hangingPunct="1"/>
            <a:endParaRPr lang="en-US" altLang="ja-JP" sz="1100" dirty="0" smtClean="0">
              <a:latin typeface="Open Sans Condensed Light" pitchFamily="34" charset="0"/>
              <a:cs typeface="Arial" pitchFamily="34" charset="0"/>
            </a:endParaRPr>
          </a:p>
          <a:p>
            <a:pPr eaLnBrk="1" hangingPunct="1"/>
            <a:endParaRPr lang="en-US" altLang="ja-JP" sz="1100" dirty="0">
              <a:latin typeface="Open Sans Condensed Light" pitchFamily="34" charset="0"/>
              <a:cs typeface="Arial" pitchFamily="34" charset="0"/>
            </a:endParaRPr>
          </a:p>
        </p:txBody>
      </p:sp>
      <p:pic>
        <p:nvPicPr>
          <p:cNvPr id="10" name="Picture 10" descr="bunshi01.jpg"/>
          <p:cNvPicPr>
            <a:picLocks noChangeAspect="1"/>
          </p:cNvPicPr>
          <p:nvPr/>
        </p:nvPicPr>
        <p:blipFill>
          <a:blip r:embed="rId4" cstate="print"/>
          <a:srcRect l="5489" t="9956" r="8780" b="14763"/>
          <a:stretch>
            <a:fillRect/>
          </a:stretch>
        </p:blipFill>
        <p:spPr bwMode="auto">
          <a:xfrm>
            <a:off x="827460" y="1548288"/>
            <a:ext cx="2232025" cy="1080368"/>
          </a:xfrm>
          <a:prstGeom prst="rect">
            <a:avLst/>
          </a:prstGeom>
          <a:noFill/>
          <a:ln w="9525">
            <a:noFill/>
            <a:miter lim="800000"/>
            <a:headEnd/>
            <a:tailEnd/>
          </a:ln>
        </p:spPr>
      </p:pic>
      <p:sp>
        <p:nvSpPr>
          <p:cNvPr id="11" name="Rectangle 2"/>
          <p:cNvSpPr>
            <a:spLocks noChangeArrowheads="1"/>
          </p:cNvSpPr>
          <p:nvPr/>
        </p:nvSpPr>
        <p:spPr bwMode="auto">
          <a:xfrm>
            <a:off x="611560" y="2700664"/>
            <a:ext cx="2592288" cy="287338"/>
          </a:xfrm>
          <a:prstGeom prst="rect">
            <a:avLst/>
          </a:prstGeom>
          <a:noFill/>
          <a:ln w="9525">
            <a:noFill/>
            <a:miter lim="800000"/>
            <a:headEnd/>
            <a:tailEnd/>
          </a:ln>
        </p:spPr>
        <p:txBody>
          <a:bodyPr anchor="ctr"/>
          <a:lstStyle/>
          <a:p>
            <a:pPr algn="ctr" eaLnBrk="1" hangingPunct="1"/>
            <a:r>
              <a:rPr lang="en-US" altLang="en-US" sz="1400" b="1" dirty="0">
                <a:latin typeface="Open Sans Condensed" pitchFamily="34" charset="0"/>
                <a:ea typeface="A-OTF 見出ゴMB31 Pro MB31"/>
                <a:cs typeface="A-OTF 見出ゴMB31 Pro MB31"/>
              </a:rPr>
              <a:t>Paraffin Wax</a:t>
            </a:r>
            <a:endParaRPr lang="ja-JP" altLang="en-US" sz="1400" b="1">
              <a:latin typeface="Open Sans Condensed" pitchFamily="34" charset="0"/>
              <a:ea typeface="A-OTF 見出ゴMB31 Pro MB31"/>
              <a:cs typeface="A-OTF 見出ゴMB31 Pro MB31"/>
            </a:endParaRPr>
          </a:p>
        </p:txBody>
      </p:sp>
      <p:cxnSp>
        <p:nvCxnSpPr>
          <p:cNvPr id="12" name="直線矢印コネクタ 19"/>
          <p:cNvCxnSpPr>
            <a:cxnSpLocks noChangeShapeType="1"/>
          </p:cNvCxnSpPr>
          <p:nvPr/>
        </p:nvCxnSpPr>
        <p:spPr bwMode="auto">
          <a:xfrm>
            <a:off x="1548185" y="900588"/>
            <a:ext cx="0" cy="1150938"/>
          </a:xfrm>
          <a:prstGeom prst="straightConnector1">
            <a:avLst/>
          </a:prstGeom>
          <a:noFill/>
          <a:ln w="9525" algn="ctr">
            <a:solidFill>
              <a:schemeClr val="tx1"/>
            </a:solidFill>
            <a:round/>
            <a:headEnd/>
            <a:tailEnd type="triangle" w="med" len="med"/>
          </a:ln>
        </p:spPr>
      </p:cxnSp>
      <p:cxnSp>
        <p:nvCxnSpPr>
          <p:cNvPr id="13" name="直線コネクタ 21"/>
          <p:cNvCxnSpPr>
            <a:cxnSpLocks noChangeShapeType="1"/>
          </p:cNvCxnSpPr>
          <p:nvPr/>
        </p:nvCxnSpPr>
        <p:spPr bwMode="auto">
          <a:xfrm>
            <a:off x="1548185" y="900588"/>
            <a:ext cx="2274887" cy="0"/>
          </a:xfrm>
          <a:prstGeom prst="line">
            <a:avLst/>
          </a:prstGeom>
          <a:noFill/>
          <a:ln w="9525" algn="ctr">
            <a:solidFill>
              <a:schemeClr val="tx1"/>
            </a:solidFill>
            <a:round/>
            <a:headEnd/>
            <a:tailEnd/>
          </a:ln>
        </p:spPr>
      </p:cxnSp>
      <p:cxnSp>
        <p:nvCxnSpPr>
          <p:cNvPr id="14" name="直線コネクタ 2"/>
          <p:cNvCxnSpPr>
            <a:cxnSpLocks noChangeShapeType="1"/>
          </p:cNvCxnSpPr>
          <p:nvPr/>
        </p:nvCxnSpPr>
        <p:spPr bwMode="auto">
          <a:xfrm>
            <a:off x="3823072" y="900588"/>
            <a:ext cx="0" cy="215900"/>
          </a:xfrm>
          <a:prstGeom prst="line">
            <a:avLst/>
          </a:prstGeom>
          <a:noFill/>
          <a:ln w="9525" algn="ctr">
            <a:solidFill>
              <a:schemeClr val="tx1"/>
            </a:solidFill>
            <a:round/>
            <a:headEnd/>
            <a:tailEnd/>
          </a:ln>
        </p:spPr>
      </p:cxnSp>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pPr eaLnBrk="1" hangingPunct="1"/>
            <a:r>
              <a:rPr lang="en-US" altLang="en-US" sz="2800" dirty="0" smtClean="0">
                <a:latin typeface="Open Sans Condensed" pitchFamily="34" charset="0"/>
                <a:ea typeface="A-OTF 見出ゴMB31 Pro MB31"/>
                <a:cs typeface="A-OTF 見出ゴMB31 Pro MB31"/>
              </a:rPr>
              <a:t>Energy of inorganic bonds VS organic</a:t>
            </a:r>
            <a:endParaRPr lang="ja-JP" altLang="en-US" sz="2800">
              <a:latin typeface="Open Sans Condensed" pitchFamily="34" charset="0"/>
              <a:ea typeface="A-OTF 見出ゴMB31 Pro MB31"/>
              <a:cs typeface="A-OTF 見出ゴMB31 Pro MB31"/>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M1 </a:t>
            </a:r>
            <a:r>
              <a:rPr lang="en-US" altLang="en-US" sz="2800" dirty="0" smtClean="0">
                <a:latin typeface="Open Sans Condensed" pitchFamily="34" charset="0"/>
                <a:ea typeface="A-OTF 見出ゴMB31 Pro MB31"/>
                <a:cs typeface="A-OTF 見出ゴMB31 Pro MB31"/>
              </a:rPr>
              <a:t>SHOT </a:t>
            </a:r>
            <a:r>
              <a:rPr lang="en-US" altLang="en-US" sz="2800" dirty="0" err="1" smtClean="0">
                <a:latin typeface="Open Sans Condensed" pitchFamily="34" charset="0"/>
                <a:ea typeface="A-OTF 見出ゴMB31 Pro MB31"/>
                <a:cs typeface="A-OTF 見出ゴMB31 Pro MB31"/>
              </a:rPr>
              <a:t>Quickdetailer</a:t>
            </a:r>
            <a:r>
              <a:rPr lang="en-US" altLang="en-US" sz="2800" dirty="0" smtClean="0">
                <a:latin typeface="Open Sans Condensed" pitchFamily="34" charset="0"/>
                <a:ea typeface="A-OTF 見出ゴMB31 Pro MB31"/>
                <a:cs typeface="A-OTF 見出ゴMB31 Pro MB31"/>
              </a:rPr>
              <a:t> </a:t>
            </a:r>
            <a:r>
              <a:rPr lang="en-US" altLang="en-US" sz="2800" dirty="0" smtClean="0">
                <a:latin typeface="Open Sans Condensed" pitchFamily="34" charset="0"/>
                <a:ea typeface="A-OTF 見出ゴMB31 Pro MB31"/>
                <a:cs typeface="A-OTF 見出ゴMB31 Pro MB31"/>
              </a:rPr>
              <a:t>Style Maintenance Spray</a:t>
            </a:r>
            <a:endParaRPr lang="en-US" altLang="en-US" sz="2800" dirty="0" smtClean="0">
              <a:latin typeface="Open Sans Condensed" pitchFamily="34" charset="0"/>
              <a:ea typeface="A-OTF 見出ゴMB31 Pro MB31"/>
              <a:cs typeface="A-OTF 見出ゴMB31 Pro MB31"/>
            </a:endParaRP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8" name="Picture 42"/>
          <p:cNvPicPr>
            <a:picLocks noChangeAspect="1" noChangeArrowheads="1"/>
          </p:cNvPicPr>
          <p:nvPr/>
        </p:nvPicPr>
        <p:blipFill>
          <a:blip r:embed="rId4" cstate="print"/>
          <a:srcRect/>
          <a:stretch>
            <a:fillRect/>
          </a:stretch>
        </p:blipFill>
        <p:spPr bwMode="auto">
          <a:xfrm>
            <a:off x="2339752" y="771550"/>
            <a:ext cx="4463426"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M2 </a:t>
            </a:r>
            <a:r>
              <a:rPr lang="en-US" altLang="en-US" sz="2800" dirty="0" smtClean="0">
                <a:latin typeface="Open Sans Condensed" pitchFamily="34" charset="0"/>
                <a:ea typeface="A-OTF 見出ゴMB31 Pro MB31"/>
                <a:cs typeface="A-OTF 見出ゴMB31 Pro MB31"/>
              </a:rPr>
              <a:t>BLAST Maintenance </a:t>
            </a:r>
            <a:r>
              <a:rPr lang="en-US" altLang="en-US" sz="2800" dirty="0" smtClean="0">
                <a:latin typeface="Open Sans Condensed" pitchFamily="34" charset="0"/>
                <a:ea typeface="A-OTF 見出ゴMB31 Pro MB31"/>
                <a:cs typeface="A-OTF 見出ゴMB31 Pro MB31"/>
              </a:rPr>
              <a:t>Spray</a:t>
            </a:r>
            <a:endParaRPr lang="en-US" altLang="en-US" sz="2800" dirty="0" smtClean="0">
              <a:latin typeface="Open Sans Condensed" pitchFamily="34" charset="0"/>
              <a:ea typeface="A-OTF 見出ゴMB31 Pro MB31"/>
              <a:cs typeface="A-OTF 見出ゴMB31 Pro MB31"/>
            </a:endParaRP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031325"/>
          </a:xfrm>
          <a:prstGeom prst="rect">
            <a:avLst/>
          </a:prstGeom>
        </p:spPr>
        <p:txBody>
          <a:bodyPr wrap="square">
            <a:spAutoFit/>
          </a:bodyPr>
          <a:lstStyle/>
          <a:p>
            <a:r>
              <a:rPr lang="en-US" altLang="ja-JP" sz="1400" dirty="0" smtClean="0">
                <a:latin typeface="Open Sans Condensed Light" pitchFamily="34" charset="0"/>
              </a:rPr>
              <a:t>A quick and easy to use maintenance spray based on the Modesta M1SHOT, intended for frequent end customer usage. Easy to use under all conditions, easy wipe off with fewer streaks.</a:t>
            </a:r>
          </a:p>
          <a:p>
            <a:endParaRPr lang="en-US" altLang="ja-JP" sz="1400" dirty="0" smtClean="0">
              <a:latin typeface="Open Sans Condensed Light" pitchFamily="34" charset="0"/>
            </a:endParaRPr>
          </a:p>
          <a:p>
            <a:r>
              <a:rPr lang="en-US" altLang="ja-JP" sz="1400" dirty="0" smtClean="0">
                <a:latin typeface="Open Sans Condensed" pitchFamily="34" charset="0"/>
                <a:ea typeface="A-OTF じゅん Pro 501"/>
                <a:cs typeface="A-OTF じゅん Pro 501"/>
              </a:rPr>
              <a:t>Key characteristics:</a:t>
            </a:r>
          </a:p>
          <a:p>
            <a:pPr>
              <a:buFont typeface="Arial" pitchFamily="34" charset="0"/>
              <a:buChar char="•"/>
            </a:pPr>
            <a:r>
              <a:rPr lang="en-US" altLang="ja-JP" sz="1400" dirty="0" smtClean="0">
                <a:latin typeface="Open Sans Condensed Light" pitchFamily="34" charset="0"/>
              </a:rPr>
              <a:t>Designed for frequent usage reducing the risk of clogging up the coating structure</a:t>
            </a:r>
          </a:p>
          <a:p>
            <a:pPr>
              <a:buFont typeface="Arial" pitchFamily="34" charset="0"/>
              <a:buChar char="•"/>
            </a:pPr>
            <a:r>
              <a:rPr lang="en-US" altLang="ja-JP" sz="1400" dirty="0" smtClean="0">
                <a:latin typeface="Open Sans Condensed Light" pitchFamily="34" charset="0"/>
              </a:rPr>
              <a:t>Easy application under all conditions</a:t>
            </a:r>
          </a:p>
          <a:p>
            <a:pPr>
              <a:buFont typeface="Arial" pitchFamily="34" charset="0"/>
              <a:buChar char="•"/>
            </a:pPr>
            <a:r>
              <a:rPr lang="en-US" altLang="ja-JP" sz="1400" dirty="0" smtClean="0">
                <a:latin typeface="Open Sans Condensed Light" pitchFamily="34" charset="0"/>
              </a:rPr>
              <a:t>Reduced durability in comparison with M1 </a:t>
            </a:r>
          </a:p>
          <a:p>
            <a:endParaRPr lang="en-US" altLang="ja-JP" sz="1400" dirty="0" smtClean="0">
              <a:latin typeface="Open Sans Condensed Light" pitchFamily="34" charset="0"/>
              <a:cs typeface="Arial" pitchFamily="34" charset="0"/>
            </a:endParaRPr>
          </a:p>
          <a:p>
            <a:endParaRPr lang="en-US" altLang="ja-JP" sz="1400" dirty="0">
              <a:latin typeface="Open Sans Condensed Light" pitchFamily="34" charset="0"/>
              <a:cs typeface="Arial" pitchFamily="34" charset="0"/>
            </a:endParaRPr>
          </a:p>
        </p:txBody>
      </p:sp>
      <p:pic>
        <p:nvPicPr>
          <p:cNvPr id="8" name="Picture 42" descr="web_p-01a"/>
          <p:cNvPicPr>
            <a:picLocks noChangeAspect="1" noChangeArrowheads="1"/>
          </p:cNvPicPr>
          <p:nvPr/>
        </p:nvPicPr>
        <p:blipFill>
          <a:blip r:embed="rId4" cstate="print"/>
          <a:srcRect/>
          <a:stretch>
            <a:fillRect/>
          </a:stretch>
        </p:blipFill>
        <p:spPr bwMode="auto">
          <a:xfrm>
            <a:off x="6084168" y="771550"/>
            <a:ext cx="295275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M3 </a:t>
            </a:r>
            <a:r>
              <a:rPr lang="en-US" altLang="en-US" sz="2800" dirty="0" smtClean="0">
                <a:latin typeface="Open Sans Condensed" pitchFamily="34" charset="0"/>
                <a:ea typeface="A-OTF 見出ゴMB31 Pro MB31"/>
                <a:cs typeface="A-OTF 見出ゴMB31 Pro MB31"/>
              </a:rPr>
              <a:t>FIRE Water </a:t>
            </a:r>
            <a:r>
              <a:rPr lang="en-US" altLang="en-US" sz="2800" dirty="0" smtClean="0">
                <a:latin typeface="Open Sans Condensed" pitchFamily="34" charset="0"/>
                <a:ea typeface="A-OTF 見出ゴMB31 Pro MB31"/>
                <a:cs typeface="A-OTF 見出ゴMB31 Pro MB31"/>
              </a:rPr>
              <a:t>Spot Remover</a:t>
            </a:r>
            <a:endParaRPr lang="en-US" altLang="en-US" sz="2800" dirty="0" smtClean="0">
              <a:latin typeface="Open Sans Condensed" pitchFamily="34" charset="0"/>
              <a:ea typeface="A-OTF 見出ゴMB31 Pro MB31"/>
              <a:cs typeface="A-OTF 見出ゴMB31 Pro MB31"/>
            </a:endParaRP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462213"/>
          </a:xfrm>
          <a:prstGeom prst="rect">
            <a:avLst/>
          </a:prstGeom>
        </p:spPr>
        <p:txBody>
          <a:bodyPr wrap="square">
            <a:spAutoFit/>
          </a:bodyPr>
          <a:lstStyle/>
          <a:p>
            <a:r>
              <a:rPr lang="en-US" altLang="ja-JP" sz="1400" dirty="0" smtClean="0">
                <a:latin typeface="Open Sans Condensed Light" pitchFamily="34" charset="0"/>
              </a:rPr>
              <a:t>Highly effective, quick product to remove water spot issues from coated and non-coated surfaces in a regular maintenance scenario. Easy to use under all conditions, easy to wipe off with no residue and smearing and minimal product usage.</a:t>
            </a:r>
          </a:p>
          <a:p>
            <a:endParaRPr lang="en-US" altLang="ja-JP" sz="1400" dirty="0" smtClean="0">
              <a:latin typeface="Open Sans Condensed Light" pitchFamily="34" charset="0"/>
            </a:endParaRPr>
          </a:p>
          <a:p>
            <a:r>
              <a:rPr lang="en-US" altLang="ja-JP" sz="1400" dirty="0" smtClean="0">
                <a:latin typeface="Open Sans Condensed Light" pitchFamily="34" charset="0"/>
              </a:rPr>
              <a:t>Key characteristics:</a:t>
            </a:r>
          </a:p>
          <a:p>
            <a:pPr>
              <a:buFont typeface="Arial" pitchFamily="34" charset="0"/>
              <a:buChar char="•"/>
            </a:pPr>
            <a:r>
              <a:rPr lang="en-US" altLang="ja-JP" sz="1400" dirty="0" smtClean="0">
                <a:latin typeface="Open Sans Condensed Light" pitchFamily="34" charset="0"/>
              </a:rPr>
              <a:t>Easy wipe on &amp; Wipe off</a:t>
            </a:r>
          </a:p>
          <a:p>
            <a:pPr>
              <a:buFont typeface="Arial" pitchFamily="34" charset="0"/>
              <a:buChar char="•"/>
            </a:pPr>
            <a:r>
              <a:rPr lang="en-US" altLang="ja-JP" sz="1400" dirty="0" smtClean="0">
                <a:latin typeface="Open Sans Condensed Light" pitchFamily="34" charset="0"/>
              </a:rPr>
              <a:t>Easy application under all conditions</a:t>
            </a:r>
          </a:p>
          <a:p>
            <a:pPr>
              <a:buFont typeface="Arial" pitchFamily="34" charset="0"/>
              <a:buChar char="•"/>
            </a:pPr>
            <a:r>
              <a:rPr lang="en-US" altLang="ja-JP" sz="1400" dirty="0" smtClean="0">
                <a:latin typeface="Open Sans Condensed Light" pitchFamily="34" charset="0"/>
              </a:rPr>
              <a:t>Smear free</a:t>
            </a:r>
          </a:p>
          <a:p>
            <a:pPr>
              <a:buFont typeface="Arial" pitchFamily="34" charset="0"/>
              <a:buChar char="•"/>
            </a:pPr>
            <a:r>
              <a:rPr lang="en-US" altLang="ja-JP" sz="1400" dirty="0" smtClean="0">
                <a:latin typeface="Open Sans Condensed Light" pitchFamily="34" charset="0"/>
              </a:rPr>
              <a:t>Safe for Modesta coated surfaces</a:t>
            </a:r>
          </a:p>
          <a:p>
            <a:pPr>
              <a:buFont typeface="Arial" pitchFamily="34" charset="0"/>
              <a:buChar char="•"/>
            </a:pPr>
            <a:r>
              <a:rPr lang="en-US" altLang="ja-JP" sz="1400" dirty="0" smtClean="0">
                <a:latin typeface="Open Sans Condensed Light" pitchFamily="34" charset="0"/>
              </a:rPr>
              <a:t>High yield – minimal amounts of product used</a:t>
            </a:r>
          </a:p>
          <a:p>
            <a:endParaRPr lang="en-US" altLang="ja-JP" sz="1400" dirty="0" smtClean="0">
              <a:latin typeface="Open Sans Condensed Light" pitchFamily="34" charset="0"/>
            </a:endParaRPr>
          </a:p>
        </p:txBody>
      </p:sp>
      <p:pic>
        <p:nvPicPr>
          <p:cNvPr id="10" name="Picture 42" descr="web_p-01a"/>
          <p:cNvPicPr>
            <a:picLocks noChangeAspect="1" noChangeArrowheads="1"/>
          </p:cNvPicPr>
          <p:nvPr/>
        </p:nvPicPr>
        <p:blipFill>
          <a:blip r:embed="rId4" cstate="print"/>
          <a:srcRect/>
          <a:stretch>
            <a:fillRect/>
          </a:stretch>
        </p:blipFill>
        <p:spPr bwMode="auto">
          <a:xfrm>
            <a:off x="6084168" y="771550"/>
            <a:ext cx="295275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M4 </a:t>
            </a:r>
            <a:r>
              <a:rPr lang="en-US" altLang="en-US" sz="2800" dirty="0" smtClean="0">
                <a:latin typeface="Open Sans Condensed" pitchFamily="34" charset="0"/>
                <a:ea typeface="A-OTF 見出ゴMB31 Pro MB31"/>
                <a:cs typeface="A-OTF 見出ゴMB31 Pro MB31"/>
              </a:rPr>
              <a:t>SMOKE Wet </a:t>
            </a:r>
            <a:r>
              <a:rPr lang="en-US" altLang="en-US" sz="2800" dirty="0" smtClean="0">
                <a:latin typeface="Open Sans Condensed" pitchFamily="34" charset="0"/>
                <a:ea typeface="A-OTF 見出ゴMB31 Pro MB31"/>
                <a:cs typeface="A-OTF 見出ゴMB31 Pro MB31"/>
              </a:rPr>
              <a:t>Application Conditioner</a:t>
            </a:r>
            <a:endParaRPr lang="en-US" altLang="en-US" sz="2800" dirty="0" smtClean="0">
              <a:latin typeface="Open Sans Condensed" pitchFamily="34" charset="0"/>
              <a:ea typeface="A-OTF 見出ゴMB31 Pro MB31"/>
              <a:cs typeface="A-OTF 見出ゴMB31 Pro MB31"/>
            </a:endParaRP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677656"/>
          </a:xfrm>
          <a:prstGeom prst="rect">
            <a:avLst/>
          </a:prstGeom>
        </p:spPr>
        <p:txBody>
          <a:bodyPr wrap="square">
            <a:spAutoFit/>
          </a:bodyPr>
          <a:lstStyle/>
          <a:p>
            <a:r>
              <a:rPr lang="en-US" altLang="ja-JP" sz="1400" dirty="0" smtClean="0">
                <a:latin typeface="Open Sans Condensed Light" pitchFamily="34" charset="0"/>
              </a:rPr>
              <a:t>Easy </a:t>
            </a:r>
            <a:r>
              <a:rPr lang="en-US" altLang="ja-JP" sz="1400" dirty="0" smtClean="0">
                <a:latin typeface="Open Sans Condensed Light" pitchFamily="34" charset="0"/>
              </a:rPr>
              <a:t>to apply regular day-to-day conditioner for coating maintenance.</a:t>
            </a:r>
          </a:p>
          <a:p>
            <a:endParaRPr lang="en-US" altLang="ja-JP" sz="1400" dirty="0" smtClean="0">
              <a:latin typeface="Open Sans Condensed Light" pitchFamily="34" charset="0"/>
            </a:endParaRPr>
          </a:p>
          <a:p>
            <a:r>
              <a:rPr lang="en-US" altLang="ja-JP" sz="1400" dirty="0" smtClean="0">
                <a:latin typeface="Open Sans Condensed Light" pitchFamily="34" charset="0"/>
              </a:rPr>
              <a:t>Key characteristics:</a:t>
            </a:r>
          </a:p>
          <a:p>
            <a:pPr>
              <a:buFont typeface="Arial" pitchFamily="34" charset="0"/>
              <a:buChar char="•"/>
            </a:pPr>
            <a:r>
              <a:rPr lang="en-US" altLang="ja-JP" sz="1400" dirty="0" smtClean="0">
                <a:latin typeface="Open Sans Condensed Light" pitchFamily="34" charset="0"/>
              </a:rPr>
              <a:t>Easy to use – Spray on during washing</a:t>
            </a:r>
          </a:p>
          <a:p>
            <a:pPr>
              <a:buFont typeface="Arial" pitchFamily="34" charset="0"/>
              <a:buChar char="•"/>
            </a:pPr>
            <a:r>
              <a:rPr lang="en-US" altLang="ja-JP" sz="1400" dirty="0" smtClean="0">
                <a:latin typeface="Open Sans Condensed Light" pitchFamily="34" charset="0"/>
              </a:rPr>
              <a:t>Application to wet car – Wash off with pressure washer</a:t>
            </a:r>
          </a:p>
          <a:p>
            <a:pPr>
              <a:buFont typeface="Arial" pitchFamily="34" charset="0"/>
              <a:buChar char="•"/>
            </a:pPr>
            <a:r>
              <a:rPr lang="en-US" altLang="ja-JP" sz="1400" dirty="0" smtClean="0">
                <a:latin typeface="Open Sans Condensed Light" pitchFamily="34" charset="0"/>
              </a:rPr>
              <a:t>Smear free</a:t>
            </a:r>
          </a:p>
          <a:p>
            <a:endParaRPr lang="en-US" altLang="ja-JP" sz="1400" dirty="0" smtClean="0">
              <a:latin typeface="Open Sans Condensed Light" pitchFamily="34" charset="0"/>
            </a:endParaRPr>
          </a:p>
          <a:p>
            <a:r>
              <a:rPr lang="en-US" altLang="ja-JP" sz="1400" dirty="0" smtClean="0">
                <a:latin typeface="Open Sans Condensed Light" pitchFamily="34" charset="0"/>
              </a:rPr>
              <a:t>M4 Smoke is a special conditioner which removes dirt then restores/prolongs the coating’s original water repellency so it makes the surface looks  brighter, shinier and recover water repellency.  You can apply </a:t>
            </a:r>
            <a:r>
              <a:rPr lang="en-US" altLang="ja-JP" sz="1400" dirty="0" smtClean="0">
                <a:latin typeface="Open Sans Condensed Light" pitchFamily="34" charset="0"/>
              </a:rPr>
              <a:t>M4 </a:t>
            </a:r>
            <a:r>
              <a:rPr lang="en-US" altLang="ja-JP" sz="1400" dirty="0" smtClean="0">
                <a:latin typeface="Open Sans Condensed Light" pitchFamily="34" charset="0"/>
              </a:rPr>
              <a:t>Smoke after a car wash while the car is still wet, so you don't need to dry wipe the car twice. </a:t>
            </a:r>
          </a:p>
          <a:p>
            <a:endParaRPr lang="en-US" altLang="ja-JP" sz="1400" dirty="0" smtClean="0">
              <a:latin typeface="Open Sans Condensed Light" pitchFamily="34" charset="0"/>
            </a:endParaRPr>
          </a:p>
        </p:txBody>
      </p:sp>
      <p:pic>
        <p:nvPicPr>
          <p:cNvPr id="8" name="Picture 42" descr="web_p-01a"/>
          <p:cNvPicPr>
            <a:picLocks noChangeAspect="1" noChangeArrowheads="1"/>
          </p:cNvPicPr>
          <p:nvPr/>
        </p:nvPicPr>
        <p:blipFill>
          <a:blip r:embed="rId4" cstate="print"/>
          <a:srcRect/>
          <a:stretch>
            <a:fillRect/>
          </a:stretch>
        </p:blipFill>
        <p:spPr bwMode="auto">
          <a:xfrm>
            <a:off x="6083746" y="771550"/>
            <a:ext cx="295275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M5 </a:t>
            </a:r>
            <a:r>
              <a:rPr lang="en-US" altLang="en-US" sz="2800" dirty="0" smtClean="0">
                <a:latin typeface="Open Sans Condensed" pitchFamily="34" charset="0"/>
                <a:ea typeface="A-OTF 見出ゴMB31 Pro MB31"/>
                <a:cs typeface="A-OTF 見出ゴMB31 Pro MB31"/>
              </a:rPr>
              <a:t>FLAME Heavy </a:t>
            </a:r>
            <a:r>
              <a:rPr lang="en-US" altLang="en-US" sz="2800" dirty="0" smtClean="0">
                <a:latin typeface="Open Sans Condensed" pitchFamily="34" charset="0"/>
                <a:ea typeface="A-OTF 見出ゴMB31 Pro MB31"/>
                <a:cs typeface="A-OTF 見出ゴMB31 Pro MB31"/>
              </a:rPr>
              <a:t>Duty Contamination Remover</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462213"/>
          </a:xfrm>
          <a:prstGeom prst="rect">
            <a:avLst/>
          </a:prstGeom>
        </p:spPr>
        <p:txBody>
          <a:bodyPr wrap="square">
            <a:spAutoFit/>
          </a:bodyPr>
          <a:lstStyle/>
          <a:p>
            <a:r>
              <a:rPr lang="en-US" altLang="ja-JP" sz="1400" dirty="0" smtClean="0">
                <a:latin typeface="Open Sans Condensed Light" pitchFamily="34" charset="0"/>
              </a:rPr>
              <a:t>Highly concentrated liquid effective in removing heavy contaminants like water spots, tree sap, tar and many others from the surfaces of coated and non-coated vehicles. Quick and easy to use, wipe off without leaving and streaks or residue.</a:t>
            </a:r>
          </a:p>
          <a:p>
            <a:endParaRPr lang="en-US" altLang="ja-JP" sz="1400" dirty="0" smtClean="0">
              <a:latin typeface="Open Sans Condensed Light" pitchFamily="34" charset="0"/>
            </a:endParaRPr>
          </a:p>
          <a:p>
            <a:r>
              <a:rPr lang="en-US" altLang="ja-JP" sz="1400" dirty="0" smtClean="0">
                <a:latin typeface="Open Sans Condensed Light" pitchFamily="34" charset="0"/>
              </a:rPr>
              <a:t>Key characteristics:</a:t>
            </a:r>
          </a:p>
          <a:p>
            <a:pPr>
              <a:buFont typeface="Arial" pitchFamily="34" charset="0"/>
              <a:buChar char="•"/>
            </a:pPr>
            <a:r>
              <a:rPr lang="en-US" altLang="ja-JP" sz="1400" dirty="0" smtClean="0">
                <a:latin typeface="Open Sans Condensed Light" pitchFamily="34" charset="0"/>
              </a:rPr>
              <a:t>Last resort option to remove contaminants from paint and coated surfaces</a:t>
            </a:r>
          </a:p>
          <a:p>
            <a:pPr>
              <a:buFont typeface="Arial" pitchFamily="34" charset="0"/>
              <a:buChar char="•"/>
            </a:pPr>
            <a:r>
              <a:rPr lang="en-US" altLang="ja-JP" sz="1400" dirty="0" smtClean="0">
                <a:latin typeface="Open Sans Condensed Light" pitchFamily="34" charset="0"/>
              </a:rPr>
              <a:t>Not for regular use</a:t>
            </a:r>
          </a:p>
          <a:p>
            <a:pPr>
              <a:buFont typeface="Arial" pitchFamily="34" charset="0"/>
              <a:buChar char="•"/>
            </a:pPr>
            <a:r>
              <a:rPr lang="en-US" altLang="ja-JP" sz="1400" dirty="0" smtClean="0">
                <a:latin typeface="Open Sans Condensed Light" pitchFamily="34" charset="0"/>
              </a:rPr>
              <a:t>Safe for Modesta coatings – however lowering durability slightly</a:t>
            </a:r>
          </a:p>
          <a:p>
            <a:pPr>
              <a:buFont typeface="Arial" pitchFamily="34" charset="0"/>
              <a:buChar char="•"/>
            </a:pPr>
            <a:r>
              <a:rPr lang="en-US" altLang="ja-JP" sz="1400" dirty="0" smtClean="0">
                <a:latin typeface="Open Sans Condensed Light" pitchFamily="34" charset="0"/>
              </a:rPr>
              <a:t>Slightly higher pH</a:t>
            </a:r>
          </a:p>
          <a:p>
            <a:endParaRPr lang="en-US" altLang="ja-JP" sz="1400" dirty="0" smtClean="0">
              <a:latin typeface="Open Sans Condensed Light" pitchFamily="34" charset="0"/>
            </a:endParaRPr>
          </a:p>
          <a:p>
            <a:endParaRPr lang="en-US" altLang="ja-JP" sz="1400" dirty="0" smtClean="0">
              <a:latin typeface="Open Sans Condensed Light" pitchFamily="34" charset="0"/>
            </a:endParaRPr>
          </a:p>
        </p:txBody>
      </p:sp>
      <p:pic>
        <p:nvPicPr>
          <p:cNvPr id="10" name="Picture 42" descr="web_p-01a"/>
          <p:cNvPicPr>
            <a:picLocks noChangeAspect="1" noChangeArrowheads="1"/>
          </p:cNvPicPr>
          <p:nvPr/>
        </p:nvPicPr>
        <p:blipFill>
          <a:blip r:embed="rId4" cstate="print"/>
          <a:srcRect/>
          <a:stretch>
            <a:fillRect/>
          </a:stretch>
        </p:blipFill>
        <p:spPr bwMode="auto">
          <a:xfrm>
            <a:off x="6084168" y="771550"/>
            <a:ext cx="295275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82089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M5 </a:t>
            </a:r>
            <a:r>
              <a:rPr lang="en-US" altLang="en-US" sz="2800" dirty="0" smtClean="0">
                <a:latin typeface="Open Sans Condensed" pitchFamily="34" charset="0"/>
                <a:ea typeface="A-OTF 見出ゴMB31 Pro MB31"/>
                <a:cs typeface="A-OTF 見出ゴMB31 Pro MB31"/>
              </a:rPr>
              <a:t>FLAME Heavy </a:t>
            </a:r>
            <a:r>
              <a:rPr lang="en-US" altLang="en-US" sz="2800" dirty="0" smtClean="0">
                <a:latin typeface="Open Sans Condensed" pitchFamily="34" charset="0"/>
                <a:ea typeface="A-OTF 見出ゴMB31 Pro MB31"/>
                <a:cs typeface="A-OTF 見出ゴMB31 Pro MB31"/>
              </a:rPr>
              <a:t>Duty Contamination Remover</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9" name="Rectangle 8"/>
          <p:cNvSpPr/>
          <p:nvPr/>
        </p:nvSpPr>
        <p:spPr>
          <a:xfrm>
            <a:off x="467544" y="843558"/>
            <a:ext cx="5832648" cy="2462213"/>
          </a:xfrm>
          <a:prstGeom prst="rect">
            <a:avLst/>
          </a:prstGeom>
        </p:spPr>
        <p:txBody>
          <a:bodyPr wrap="square">
            <a:spAutoFit/>
          </a:bodyPr>
          <a:lstStyle/>
          <a:p>
            <a:r>
              <a:rPr lang="en-US" altLang="ja-JP" sz="1400" dirty="0" smtClean="0">
                <a:latin typeface="Open Sans Condensed Light" pitchFamily="34" charset="0"/>
              </a:rPr>
              <a:t>Highly concentrated liquid effective in removing heavy contaminants like water spots, tree sap, tar and many others from the surfaces of coated and non-coated vehicles. Quick and easy to use, wipe off without leaving and streaks or residue.</a:t>
            </a:r>
          </a:p>
          <a:p>
            <a:endParaRPr lang="en-US" altLang="ja-JP" sz="1400" dirty="0" smtClean="0">
              <a:latin typeface="Open Sans Condensed Light" pitchFamily="34" charset="0"/>
            </a:endParaRPr>
          </a:p>
          <a:p>
            <a:r>
              <a:rPr lang="en-US" altLang="ja-JP" sz="1400" dirty="0" smtClean="0">
                <a:latin typeface="Open Sans Condensed Light" pitchFamily="34" charset="0"/>
              </a:rPr>
              <a:t>Key characteristics:</a:t>
            </a:r>
          </a:p>
          <a:p>
            <a:pPr>
              <a:buFont typeface="Arial" pitchFamily="34" charset="0"/>
              <a:buChar char="•"/>
            </a:pPr>
            <a:r>
              <a:rPr lang="en-US" altLang="ja-JP" sz="1400" dirty="0" smtClean="0">
                <a:latin typeface="Open Sans Condensed Light" pitchFamily="34" charset="0"/>
              </a:rPr>
              <a:t>Last resort option to remove contaminants from paint and coated surfaces</a:t>
            </a:r>
          </a:p>
          <a:p>
            <a:pPr>
              <a:buFont typeface="Arial" pitchFamily="34" charset="0"/>
              <a:buChar char="•"/>
            </a:pPr>
            <a:r>
              <a:rPr lang="en-US" altLang="ja-JP" sz="1400" dirty="0" smtClean="0">
                <a:latin typeface="Open Sans Condensed Light" pitchFamily="34" charset="0"/>
              </a:rPr>
              <a:t>Not for regular use</a:t>
            </a:r>
          </a:p>
          <a:p>
            <a:pPr>
              <a:buFont typeface="Arial" pitchFamily="34" charset="0"/>
              <a:buChar char="•"/>
            </a:pPr>
            <a:r>
              <a:rPr lang="en-US" altLang="ja-JP" sz="1400" dirty="0" smtClean="0">
                <a:latin typeface="Open Sans Condensed Light" pitchFamily="34" charset="0"/>
              </a:rPr>
              <a:t>Safe for Modesta coatings – however lowering durability slightly</a:t>
            </a:r>
          </a:p>
          <a:p>
            <a:pPr>
              <a:buFont typeface="Arial" pitchFamily="34" charset="0"/>
              <a:buChar char="•"/>
            </a:pPr>
            <a:r>
              <a:rPr lang="en-US" altLang="ja-JP" sz="1400" dirty="0" smtClean="0">
                <a:latin typeface="Open Sans Condensed Light" pitchFamily="34" charset="0"/>
              </a:rPr>
              <a:t>Slightly higher pH</a:t>
            </a:r>
          </a:p>
          <a:p>
            <a:endParaRPr lang="en-US" altLang="ja-JP" sz="1400" dirty="0" smtClean="0">
              <a:latin typeface="Open Sans Condensed Light" pitchFamily="34" charset="0"/>
            </a:endParaRPr>
          </a:p>
          <a:p>
            <a:endParaRPr lang="en-US" altLang="ja-JP" sz="1400" dirty="0" smtClean="0">
              <a:latin typeface="Open Sans Condensed Light" pitchFamily="34" charset="0"/>
            </a:endParaRPr>
          </a:p>
        </p:txBody>
      </p:sp>
      <p:pic>
        <p:nvPicPr>
          <p:cNvPr id="10" name="Picture 42" descr="web_p-01a"/>
          <p:cNvPicPr>
            <a:picLocks noChangeAspect="1" noChangeArrowheads="1"/>
          </p:cNvPicPr>
          <p:nvPr/>
        </p:nvPicPr>
        <p:blipFill>
          <a:blip r:embed="rId4" cstate="print"/>
          <a:srcRect/>
          <a:stretch>
            <a:fillRect/>
          </a:stretch>
        </p:blipFill>
        <p:spPr bwMode="auto">
          <a:xfrm>
            <a:off x="6084168" y="771550"/>
            <a:ext cx="295275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_element_A4_standalone_noback_xtrawide.jpg"/>
          <p:cNvPicPr>
            <a:picLocks noChangeAspect="1"/>
          </p:cNvPicPr>
          <p:nvPr/>
        </p:nvPicPr>
        <p:blipFill>
          <a:blip r:embed="rId2" cstate="print"/>
          <a:srcRect b="21526"/>
          <a:stretch>
            <a:fillRect/>
          </a:stretch>
        </p:blipFill>
        <p:spPr>
          <a:xfrm>
            <a:off x="0" y="1882602"/>
            <a:ext cx="9144000" cy="3260898"/>
          </a:xfrm>
          <a:prstGeom prst="rect">
            <a:avLst/>
          </a:prstGeom>
        </p:spPr>
      </p:pic>
      <p:pic>
        <p:nvPicPr>
          <p:cNvPr id="7" name="Picture 6" descr="modesta-logotypes-negative-standalone.png"/>
          <p:cNvPicPr>
            <a:picLocks noChangeAspect="1"/>
          </p:cNvPicPr>
          <p:nvPr/>
        </p:nvPicPr>
        <p:blipFill>
          <a:blip r:embed="rId3"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pPr eaLnBrk="1" hangingPunct="1"/>
            <a:r>
              <a:rPr lang="en-US" altLang="en-US" sz="2800" dirty="0" smtClean="0">
                <a:latin typeface="Open Sans Condensed" pitchFamily="34" charset="0"/>
                <a:ea typeface="A-OTF 見出ゴMB31 Pro MB31"/>
                <a:cs typeface="A-OTF 見出ゴMB31 Pro MB31"/>
              </a:rPr>
              <a:t>Modesta glass coating layer</a:t>
            </a:r>
            <a:endParaRPr lang="ja-JP" altLang="en-US" sz="2800">
              <a:latin typeface="Open Sans Condensed" pitchFamily="34" charset="0"/>
              <a:ea typeface="A-OTF 見出ゴMB31 Pro MB31"/>
              <a:cs typeface="A-OTF 見出ゴMB31 Pro MB31"/>
            </a:endParaRPr>
          </a:p>
        </p:txBody>
      </p:sp>
      <p:pic>
        <p:nvPicPr>
          <p:cNvPr id="16" name="Picture 10" descr="0.gif"/>
          <p:cNvPicPr>
            <a:picLocks noChangeAspect="1"/>
          </p:cNvPicPr>
          <p:nvPr/>
        </p:nvPicPr>
        <p:blipFill>
          <a:blip r:embed="rId4" cstate="print"/>
          <a:srcRect/>
          <a:stretch>
            <a:fillRect/>
          </a:stretch>
        </p:blipFill>
        <p:spPr bwMode="auto">
          <a:xfrm>
            <a:off x="2627313" y="1339850"/>
            <a:ext cx="1689100" cy="1528763"/>
          </a:xfrm>
          <a:prstGeom prst="rect">
            <a:avLst/>
          </a:prstGeom>
          <a:noFill/>
          <a:ln w="9525">
            <a:noFill/>
            <a:miter lim="800000"/>
            <a:headEnd/>
            <a:tailEnd/>
          </a:ln>
        </p:spPr>
      </p:pic>
      <p:pic>
        <p:nvPicPr>
          <p:cNvPr id="17" name="Picture 12" descr="1.gif"/>
          <p:cNvPicPr>
            <a:picLocks noChangeAspect="1"/>
          </p:cNvPicPr>
          <p:nvPr/>
        </p:nvPicPr>
        <p:blipFill>
          <a:blip r:embed="rId5" cstate="print"/>
          <a:srcRect/>
          <a:stretch>
            <a:fillRect/>
          </a:stretch>
        </p:blipFill>
        <p:spPr bwMode="auto">
          <a:xfrm>
            <a:off x="6875463" y="1196975"/>
            <a:ext cx="1800225" cy="1689100"/>
          </a:xfrm>
          <a:prstGeom prst="rect">
            <a:avLst/>
          </a:prstGeom>
          <a:noFill/>
          <a:ln w="9525">
            <a:noFill/>
            <a:miter lim="800000"/>
            <a:headEnd/>
            <a:tailEnd/>
          </a:ln>
        </p:spPr>
      </p:pic>
      <p:sp>
        <p:nvSpPr>
          <p:cNvPr id="18" name="Text Box 57"/>
          <p:cNvSpPr txBox="1">
            <a:spLocks noChangeArrowheads="1"/>
          </p:cNvSpPr>
          <p:nvPr/>
        </p:nvSpPr>
        <p:spPr bwMode="auto">
          <a:xfrm>
            <a:off x="468313" y="1412875"/>
            <a:ext cx="2232025" cy="1069975"/>
          </a:xfrm>
          <a:prstGeom prst="rect">
            <a:avLst/>
          </a:prstGeom>
          <a:noFill/>
          <a:ln w="9525">
            <a:noFill/>
            <a:miter lim="800000"/>
            <a:headEnd/>
            <a:tailEnd/>
          </a:ln>
        </p:spPr>
        <p:txBody>
          <a:bodyPr>
            <a:spAutoFit/>
          </a:bodyPr>
          <a:lstStyle/>
          <a:p>
            <a:pPr eaLnBrk="1" hangingPunct="1"/>
            <a:r>
              <a:rPr lang="en-US" altLang="ja-JP" sz="1600">
                <a:latin typeface="Open Sans Condensed" pitchFamily="34" charset="0"/>
                <a:ea typeface="A-OTF じゅん Pro 501"/>
                <a:cs typeface="A-OTF じゅん Pro 501"/>
              </a:rPr>
              <a:t>Protected surface</a:t>
            </a:r>
          </a:p>
          <a:p>
            <a:pPr eaLnBrk="1" hangingPunct="1"/>
            <a:r>
              <a:rPr lang="en-US" altLang="ja-JP" sz="1600">
                <a:latin typeface="Open Sans Condensed Light" pitchFamily="34" charset="0"/>
                <a:cs typeface="Arial" pitchFamily="34" charset="0"/>
              </a:rPr>
              <a:t>Contaminations can’t deposit into the paint and cause damages. </a:t>
            </a:r>
            <a:endParaRPr lang="ja-JP" altLang="en-US" sz="1600">
              <a:latin typeface="Open Sans Condensed Light" pitchFamily="34" charset="0"/>
              <a:cs typeface="Arial" pitchFamily="34" charset="0"/>
            </a:endParaRPr>
          </a:p>
        </p:txBody>
      </p:sp>
      <p:sp>
        <p:nvSpPr>
          <p:cNvPr id="19" name="Text Box 57"/>
          <p:cNvSpPr txBox="1">
            <a:spLocks noChangeArrowheads="1"/>
          </p:cNvSpPr>
          <p:nvPr/>
        </p:nvSpPr>
        <p:spPr bwMode="auto">
          <a:xfrm>
            <a:off x="4643438" y="1412875"/>
            <a:ext cx="2233612" cy="1314450"/>
          </a:xfrm>
          <a:prstGeom prst="rect">
            <a:avLst/>
          </a:prstGeom>
          <a:noFill/>
          <a:ln w="9525">
            <a:noFill/>
            <a:miter lim="800000"/>
            <a:headEnd/>
            <a:tailEnd/>
          </a:ln>
        </p:spPr>
        <p:txBody>
          <a:bodyPr>
            <a:spAutoFit/>
          </a:bodyPr>
          <a:lstStyle/>
          <a:p>
            <a:pPr eaLnBrk="1" hangingPunct="1"/>
            <a:r>
              <a:rPr lang="en-US" altLang="ja-JP" sz="1600">
                <a:latin typeface="Open Sans Condensed" pitchFamily="34" charset="0"/>
                <a:ea typeface="A-OTF じゅん Pro 501"/>
                <a:cs typeface="A-OTF じゅん Pro 501"/>
              </a:rPr>
              <a:t>Unprotected surface</a:t>
            </a:r>
          </a:p>
          <a:p>
            <a:pPr eaLnBrk="1" hangingPunct="1"/>
            <a:r>
              <a:rPr lang="en-US" altLang="ja-JP" sz="1600">
                <a:latin typeface="Open Sans Condensed Light" pitchFamily="34" charset="0"/>
                <a:cs typeface="Arial" pitchFamily="34" charset="0"/>
              </a:rPr>
              <a:t>Contaminations deposit into the paint and cause damages by friction, oxidation and other means. </a:t>
            </a:r>
            <a:endParaRPr lang="ja-JP" altLang="en-US" sz="1600">
              <a:latin typeface="Open Sans Condensed Light"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_element_A4_standalone_noback_xtrawide.jpg"/>
          <p:cNvPicPr>
            <a:picLocks noChangeAspect="1"/>
          </p:cNvPicPr>
          <p:nvPr/>
        </p:nvPicPr>
        <p:blipFill>
          <a:blip r:embed="rId2" cstate="print"/>
          <a:srcRect b="21526"/>
          <a:stretch>
            <a:fillRect/>
          </a:stretch>
        </p:blipFill>
        <p:spPr>
          <a:xfrm>
            <a:off x="0" y="1882602"/>
            <a:ext cx="9144000" cy="3260898"/>
          </a:xfrm>
          <a:prstGeom prst="rect">
            <a:avLst/>
          </a:prstGeom>
        </p:spPr>
      </p:pic>
      <p:pic>
        <p:nvPicPr>
          <p:cNvPr id="7" name="Picture 6" descr="modesta-logotypes-negative-standalone.png"/>
          <p:cNvPicPr>
            <a:picLocks noChangeAspect="1"/>
          </p:cNvPicPr>
          <p:nvPr/>
        </p:nvPicPr>
        <p:blipFill>
          <a:blip r:embed="rId3"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Modesta BC-06 chemical reaction</a:t>
            </a:r>
            <a:endParaRPr lang="ja-JP" altLang="en-US" sz="2800">
              <a:latin typeface="Open Sans Condensed" pitchFamily="34" charset="0"/>
              <a:ea typeface="A-OTF 見出ゴMB31 Pro MB31"/>
              <a:cs typeface="A-OTF 見出ゴMB31 Pro MB31"/>
            </a:endParaRPr>
          </a:p>
        </p:txBody>
      </p:sp>
      <p:sp>
        <p:nvSpPr>
          <p:cNvPr id="38" name="TextBox 9"/>
          <p:cNvSpPr txBox="1">
            <a:spLocks noChangeArrowheads="1"/>
          </p:cNvSpPr>
          <p:nvPr/>
        </p:nvSpPr>
        <p:spPr bwMode="auto">
          <a:xfrm>
            <a:off x="102692" y="1779662"/>
            <a:ext cx="3605212" cy="769441"/>
          </a:xfrm>
          <a:prstGeom prst="rect">
            <a:avLst/>
          </a:prstGeom>
          <a:noFill/>
          <a:ln w="9525">
            <a:noFill/>
            <a:miter lim="800000"/>
            <a:headEnd/>
            <a:tailEnd/>
          </a:ln>
        </p:spPr>
        <p:txBody>
          <a:bodyPr>
            <a:spAutoFit/>
          </a:bodyPr>
          <a:lstStyle/>
          <a:p>
            <a:pPr eaLnBrk="1" hangingPunct="1"/>
            <a:r>
              <a:rPr lang="ja-JP" altLang="en-US" sz="3200">
                <a:latin typeface="Open Sans Condensed Light" pitchFamily="34" charset="0"/>
                <a:cs typeface="Arial" pitchFamily="34" charset="0"/>
              </a:rPr>
              <a:t>　</a:t>
            </a:r>
            <a:r>
              <a:rPr lang="en-US" altLang="ja-JP" sz="3200" b="1" dirty="0" smtClean="0">
                <a:latin typeface="Open Sans Condensed" pitchFamily="34" charset="0"/>
                <a:cs typeface="Arial" pitchFamily="34" charset="0"/>
              </a:rPr>
              <a:t> </a:t>
            </a:r>
            <a:r>
              <a:rPr lang="en-US" altLang="ja-JP" sz="3200" b="1" dirty="0">
                <a:latin typeface="Open Sans Condensed" pitchFamily="34" charset="0"/>
                <a:cs typeface="Arial" pitchFamily="34" charset="0"/>
              </a:rPr>
              <a:t>(SiH</a:t>
            </a:r>
            <a:r>
              <a:rPr lang="en-US" altLang="ja-JP" sz="3200" b="1" baseline="-25000" dirty="0">
                <a:latin typeface="Open Sans Condensed" pitchFamily="34" charset="0"/>
                <a:cs typeface="Arial" pitchFamily="34" charset="0"/>
              </a:rPr>
              <a:t>2</a:t>
            </a:r>
            <a:r>
              <a:rPr lang="en-US" altLang="ja-JP" sz="3200" b="1" dirty="0">
                <a:latin typeface="Open Sans Condensed" pitchFamily="34" charset="0"/>
                <a:cs typeface="Arial" pitchFamily="34" charset="0"/>
              </a:rPr>
              <a:t>NH)   +   </a:t>
            </a:r>
            <a:r>
              <a:rPr lang="en-US" altLang="ja-JP" sz="3200" b="1" dirty="0" smtClean="0">
                <a:latin typeface="Open Sans Condensed" pitchFamily="34" charset="0"/>
                <a:cs typeface="Arial" pitchFamily="34" charset="0"/>
              </a:rPr>
              <a:t>2H</a:t>
            </a:r>
            <a:r>
              <a:rPr lang="en-US" altLang="ja-JP" sz="3200" b="1" baseline="-25000" dirty="0" smtClean="0">
                <a:latin typeface="Open Sans Condensed" pitchFamily="34" charset="0"/>
                <a:cs typeface="Arial" pitchFamily="34" charset="0"/>
              </a:rPr>
              <a:t>2</a:t>
            </a:r>
            <a:r>
              <a:rPr lang="en-US" altLang="ja-JP" sz="3200" b="1" dirty="0" smtClean="0">
                <a:latin typeface="Open Sans Condensed" pitchFamily="34" charset="0"/>
                <a:cs typeface="Arial" pitchFamily="34" charset="0"/>
              </a:rPr>
              <a:t>O</a:t>
            </a:r>
            <a:endParaRPr lang="en-US" altLang="ja-JP" sz="2400" b="1" dirty="0" smtClean="0">
              <a:latin typeface="Open Sans Condensed" pitchFamily="34" charset="0"/>
              <a:cs typeface="Arial" pitchFamily="34" charset="0"/>
            </a:endParaRPr>
          </a:p>
          <a:p>
            <a:pPr eaLnBrk="1" hangingPunct="1"/>
            <a:r>
              <a:rPr lang="en-US" altLang="ja-JP" sz="1200" b="1" dirty="0" smtClean="0">
                <a:latin typeface="Open Sans Condensed" pitchFamily="34" charset="0"/>
                <a:cs typeface="Arial" pitchFamily="34" charset="0"/>
              </a:rPr>
              <a:t>              </a:t>
            </a:r>
            <a:r>
              <a:rPr lang="en-US" altLang="ja-JP" sz="1200" dirty="0" err="1" smtClean="0">
                <a:latin typeface="Open Sans Condensed Light" pitchFamily="34" charset="0"/>
                <a:cs typeface="Arial" pitchFamily="34" charset="0"/>
              </a:rPr>
              <a:t>Perhydropolysilazane</a:t>
            </a:r>
            <a:r>
              <a:rPr lang="en-US" altLang="ja-JP" sz="1200" dirty="0" smtClean="0">
                <a:latin typeface="Open Sans Condensed Light" pitchFamily="34" charset="0"/>
                <a:cs typeface="Arial" pitchFamily="34" charset="0"/>
              </a:rPr>
              <a:t>                                       2x </a:t>
            </a:r>
            <a:r>
              <a:rPr lang="en-US" altLang="ja-JP" sz="1200" dirty="0">
                <a:latin typeface="Open Sans Condensed Light" pitchFamily="34" charset="0"/>
                <a:cs typeface="Arial" pitchFamily="34" charset="0"/>
              </a:rPr>
              <a:t>Water                                                             </a:t>
            </a:r>
          </a:p>
        </p:txBody>
      </p:sp>
      <p:sp>
        <p:nvSpPr>
          <p:cNvPr id="39" name="TextBox 34"/>
          <p:cNvSpPr txBox="1">
            <a:spLocks noChangeArrowheads="1"/>
          </p:cNvSpPr>
          <p:nvPr/>
        </p:nvSpPr>
        <p:spPr bwMode="auto">
          <a:xfrm>
            <a:off x="6948264" y="1275606"/>
            <a:ext cx="864096" cy="274638"/>
          </a:xfrm>
          <a:prstGeom prst="rect">
            <a:avLst/>
          </a:prstGeom>
          <a:noFill/>
          <a:ln w="9525">
            <a:noFill/>
            <a:miter lim="800000"/>
            <a:headEnd/>
            <a:tailEnd/>
          </a:ln>
        </p:spPr>
        <p:txBody>
          <a:bodyPr wrap="square">
            <a:spAutoFit/>
          </a:bodyPr>
          <a:lstStyle/>
          <a:p>
            <a:pPr algn="ctr" eaLnBrk="1" hangingPunct="1"/>
            <a:r>
              <a:rPr lang="en-US" altLang="ja-JP" sz="1200" dirty="0">
                <a:latin typeface="Open Sans Condensed Light" pitchFamily="34" charset="0"/>
                <a:cs typeface="Arial" pitchFamily="34" charset="0"/>
              </a:rPr>
              <a:t>Gas  </a:t>
            </a:r>
          </a:p>
        </p:txBody>
      </p:sp>
      <p:sp>
        <p:nvSpPr>
          <p:cNvPr id="40" name="Line 40"/>
          <p:cNvSpPr>
            <a:spLocks noChangeShapeType="1"/>
          </p:cNvSpPr>
          <p:nvPr/>
        </p:nvSpPr>
        <p:spPr bwMode="auto">
          <a:xfrm flipV="1">
            <a:off x="6732364" y="1564531"/>
            <a:ext cx="578181" cy="287338"/>
          </a:xfrm>
          <a:prstGeom prst="line">
            <a:avLst/>
          </a:prstGeom>
          <a:noFill/>
          <a:ln w="9525">
            <a:solidFill>
              <a:schemeClr val="tx1"/>
            </a:solidFill>
            <a:round/>
            <a:headEnd/>
            <a:tailEnd type="triangle" w="med" len="med"/>
          </a:ln>
        </p:spPr>
        <p:txBody>
          <a:bodyPr/>
          <a:lstStyle/>
          <a:p>
            <a:endParaRPr lang="en-US"/>
          </a:p>
        </p:txBody>
      </p:sp>
      <p:sp>
        <p:nvSpPr>
          <p:cNvPr id="41" name="Line 41"/>
          <p:cNvSpPr>
            <a:spLocks noChangeShapeType="1"/>
          </p:cNvSpPr>
          <p:nvPr/>
        </p:nvSpPr>
        <p:spPr bwMode="auto">
          <a:xfrm flipH="1" flipV="1">
            <a:off x="7381650" y="1564531"/>
            <a:ext cx="478641" cy="287338"/>
          </a:xfrm>
          <a:prstGeom prst="line">
            <a:avLst/>
          </a:prstGeom>
          <a:noFill/>
          <a:ln w="9525">
            <a:solidFill>
              <a:schemeClr val="tx1"/>
            </a:solidFill>
            <a:round/>
            <a:headEnd/>
            <a:tailEnd type="triangle" w="med" len="med"/>
          </a:ln>
        </p:spPr>
        <p:txBody>
          <a:bodyPr/>
          <a:lstStyle/>
          <a:p>
            <a:endParaRPr lang="en-US"/>
          </a:p>
        </p:txBody>
      </p:sp>
      <p:sp>
        <p:nvSpPr>
          <p:cNvPr id="43" name="テキスト ボックス 2"/>
          <p:cNvSpPr txBox="1">
            <a:spLocks noChangeArrowheads="1"/>
          </p:cNvSpPr>
          <p:nvPr/>
        </p:nvSpPr>
        <p:spPr bwMode="auto">
          <a:xfrm>
            <a:off x="4499992" y="1779662"/>
            <a:ext cx="4176464" cy="769441"/>
          </a:xfrm>
          <a:prstGeom prst="rect">
            <a:avLst/>
          </a:prstGeom>
          <a:noFill/>
          <a:ln w="9525">
            <a:noFill/>
            <a:miter lim="800000"/>
            <a:headEnd/>
            <a:tailEnd/>
          </a:ln>
        </p:spPr>
        <p:txBody>
          <a:bodyPr wrap="square">
            <a:spAutoFit/>
          </a:bodyPr>
          <a:lstStyle/>
          <a:p>
            <a:pPr algn="ctr"/>
            <a:r>
              <a:rPr lang="en-US" altLang="ja-JP" sz="3200" b="1" dirty="0">
                <a:latin typeface="Open Sans Condensed" pitchFamily="34" charset="0"/>
                <a:cs typeface="Arial" pitchFamily="34" charset="0"/>
              </a:rPr>
              <a:t>(SiO</a:t>
            </a:r>
            <a:r>
              <a:rPr lang="en-US" altLang="ja-JP" sz="3200" b="1" baseline="-25000" dirty="0">
                <a:latin typeface="Open Sans Condensed" pitchFamily="34" charset="0"/>
                <a:cs typeface="Arial" pitchFamily="34" charset="0"/>
              </a:rPr>
              <a:t>2</a:t>
            </a:r>
            <a:r>
              <a:rPr lang="en-US" altLang="ja-JP" sz="3200" b="1" dirty="0" smtClean="0">
                <a:latin typeface="Open Sans Condensed" pitchFamily="34" charset="0"/>
                <a:cs typeface="Arial" pitchFamily="34" charset="0"/>
              </a:rPr>
              <a:t>) + </a:t>
            </a:r>
            <a:r>
              <a:rPr lang="ja-JP" altLang="en-US" sz="3200" b="1" smtClean="0">
                <a:latin typeface="Open Sans Condensed" pitchFamily="34" charset="0"/>
                <a:cs typeface="Arial" pitchFamily="34" charset="0"/>
              </a:rPr>
              <a:t>　</a:t>
            </a:r>
            <a:r>
              <a:rPr lang="en-US" altLang="ja-JP" sz="3200" b="1" dirty="0" smtClean="0">
                <a:latin typeface="Open Sans Condensed" pitchFamily="34" charset="0"/>
                <a:cs typeface="Arial" pitchFamily="34" charset="0"/>
              </a:rPr>
              <a:t>NH</a:t>
            </a:r>
            <a:r>
              <a:rPr lang="en-US" altLang="ja-JP" sz="3200" b="1" baseline="-25000" dirty="0" smtClean="0">
                <a:latin typeface="Open Sans Condensed" pitchFamily="34" charset="0"/>
                <a:cs typeface="Arial" pitchFamily="34" charset="0"/>
              </a:rPr>
              <a:t>3</a:t>
            </a:r>
            <a:r>
              <a:rPr lang="en-US" altLang="ja-JP" sz="3200" b="1" dirty="0" smtClean="0">
                <a:latin typeface="Open Sans Condensed" pitchFamily="34" charset="0"/>
                <a:cs typeface="Arial" pitchFamily="34" charset="0"/>
              </a:rPr>
              <a:t>   +  2H</a:t>
            </a:r>
            <a:r>
              <a:rPr lang="en-US" altLang="ja-JP" sz="3200" b="1" baseline="-25000" dirty="0" smtClean="0">
                <a:latin typeface="Open Sans Condensed" pitchFamily="34" charset="0"/>
                <a:cs typeface="Arial" pitchFamily="34" charset="0"/>
              </a:rPr>
              <a:t>2</a:t>
            </a:r>
          </a:p>
          <a:p>
            <a:pPr algn="ctr"/>
            <a:r>
              <a:rPr lang="en-US" altLang="ja-JP" sz="1200" dirty="0" smtClean="0">
                <a:latin typeface="Open Sans Condensed Light" pitchFamily="34" charset="0"/>
                <a:ea typeface="Open Sans Condensed Light" pitchFamily="34" charset="0"/>
                <a:cs typeface="Open Sans Condensed Light" pitchFamily="34" charset="0"/>
              </a:rPr>
              <a:t>  Silicon Dioxide                          </a:t>
            </a:r>
            <a:r>
              <a:rPr lang="en-US" altLang="ja-JP" sz="1200" dirty="0" smtClean="0">
                <a:latin typeface="Open Sans Condensed Light" pitchFamily="34" charset="0"/>
                <a:cs typeface="Arial" pitchFamily="34" charset="0"/>
              </a:rPr>
              <a:t>Ammonia                            Hydrogen</a:t>
            </a:r>
            <a:endParaRPr lang="ja-JP" altLang="en-US" sz="1200">
              <a:latin typeface="Open Sans Condensed Light" pitchFamily="34" charset="0"/>
              <a:cs typeface="Open Sans Condensed Light" pitchFamily="34" charset="0"/>
            </a:endParaRPr>
          </a:p>
        </p:txBody>
      </p:sp>
      <p:sp>
        <p:nvSpPr>
          <p:cNvPr id="45" name="Rectangle 44"/>
          <p:cNvSpPr/>
          <p:nvPr/>
        </p:nvSpPr>
        <p:spPr>
          <a:xfrm>
            <a:off x="3779912" y="1576412"/>
            <a:ext cx="877163" cy="923330"/>
          </a:xfrm>
          <a:prstGeom prst="rect">
            <a:avLst/>
          </a:prstGeom>
        </p:spPr>
        <p:txBody>
          <a:bodyPr wrap="none">
            <a:spAutoFit/>
          </a:bodyPr>
          <a:lstStyle/>
          <a:p>
            <a:pPr lvl="0"/>
            <a:r>
              <a:rPr lang="ja-JP" altLang="en-US" sz="5400" b="1">
                <a:solidFill>
                  <a:prstClr val="black"/>
                </a:solidFill>
                <a:latin typeface="Open Sans Condensed" pitchFamily="34" charset="0"/>
                <a:cs typeface="Arial" pitchFamily="34" charset="0"/>
              </a:rPr>
              <a:t>→</a:t>
            </a:r>
            <a:endParaRPr lang="en-US" sz="5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_element_A4_standalone_noback_xtrawide.jpg"/>
          <p:cNvPicPr>
            <a:picLocks noChangeAspect="1"/>
          </p:cNvPicPr>
          <p:nvPr/>
        </p:nvPicPr>
        <p:blipFill>
          <a:blip r:embed="rId2" cstate="print"/>
          <a:srcRect b="21526"/>
          <a:stretch>
            <a:fillRect/>
          </a:stretch>
        </p:blipFill>
        <p:spPr>
          <a:xfrm>
            <a:off x="0" y="1882602"/>
            <a:ext cx="9144000" cy="3260898"/>
          </a:xfrm>
          <a:prstGeom prst="rect">
            <a:avLst/>
          </a:prstGeom>
        </p:spPr>
      </p:pic>
      <p:pic>
        <p:nvPicPr>
          <p:cNvPr id="7" name="Picture 6" descr="modesta-logotypes-negative-standalone.png"/>
          <p:cNvPicPr>
            <a:picLocks noChangeAspect="1"/>
          </p:cNvPicPr>
          <p:nvPr/>
        </p:nvPicPr>
        <p:blipFill>
          <a:blip r:embed="rId3"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Modesta BC-06 chemical reaction</a:t>
            </a:r>
            <a:endParaRPr lang="ja-JP" altLang="en-US" sz="2800">
              <a:latin typeface="Open Sans Condensed" pitchFamily="34" charset="0"/>
              <a:ea typeface="A-OTF 見出ゴMB31 Pro MB31"/>
              <a:cs typeface="A-OTF 見出ゴMB31 Pro MB31"/>
            </a:endParaRPr>
          </a:p>
        </p:txBody>
      </p:sp>
      <p:sp>
        <p:nvSpPr>
          <p:cNvPr id="11" name="Text Box 50"/>
          <p:cNvSpPr txBox="1">
            <a:spLocks noChangeArrowheads="1"/>
          </p:cNvSpPr>
          <p:nvPr/>
        </p:nvSpPr>
        <p:spPr bwMode="auto">
          <a:xfrm>
            <a:off x="562025" y="1059954"/>
            <a:ext cx="8064500" cy="2020887"/>
          </a:xfrm>
          <a:prstGeom prst="rect">
            <a:avLst/>
          </a:prstGeom>
          <a:solidFill>
            <a:schemeClr val="bg1"/>
          </a:solidFill>
          <a:ln w="3175">
            <a:noFill/>
            <a:miter lim="800000"/>
            <a:headEnd/>
            <a:tailEnd/>
          </a:ln>
        </p:spPr>
        <p:txBody>
          <a:bodyPr>
            <a:spAutoFit/>
          </a:bodyPr>
          <a:lstStyle/>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a:p>
            <a:pPr eaLnBrk="1" hangingPunct="1">
              <a:spcBef>
                <a:spcPct val="50000"/>
              </a:spcBef>
            </a:pPr>
            <a:endParaRPr lang="en-US" altLang="ja-JP">
              <a:cs typeface="Arial" pitchFamily="34" charset="0"/>
            </a:endParaRPr>
          </a:p>
        </p:txBody>
      </p:sp>
      <p:pic>
        <p:nvPicPr>
          <p:cNvPr id="12" name="Picture 13"/>
          <p:cNvPicPr>
            <a:picLocks noChangeAspect="1" noChangeArrowheads="1"/>
          </p:cNvPicPr>
          <p:nvPr/>
        </p:nvPicPr>
        <p:blipFill>
          <a:blip r:embed="rId4" cstate="print"/>
          <a:srcRect/>
          <a:stretch>
            <a:fillRect/>
          </a:stretch>
        </p:blipFill>
        <p:spPr>
          <a:xfrm>
            <a:off x="5580112" y="1707654"/>
            <a:ext cx="2614613" cy="1223962"/>
          </a:xfrm>
          <a:prstGeom prst="rect">
            <a:avLst/>
          </a:prstGeom>
        </p:spPr>
      </p:pic>
      <p:pic>
        <p:nvPicPr>
          <p:cNvPr id="13" name="Picture 7" descr="Aquamica..2.jpg"/>
          <p:cNvPicPr>
            <a:picLocks noChangeAspect="1"/>
          </p:cNvPicPr>
          <p:nvPr/>
        </p:nvPicPr>
        <p:blipFill>
          <a:blip r:embed="rId5" cstate="print"/>
          <a:srcRect/>
          <a:stretch>
            <a:fillRect/>
          </a:stretch>
        </p:blipFill>
        <p:spPr bwMode="auto">
          <a:xfrm>
            <a:off x="755700" y="1204416"/>
            <a:ext cx="2881312" cy="1511300"/>
          </a:xfrm>
          <a:prstGeom prst="rect">
            <a:avLst/>
          </a:prstGeom>
          <a:noFill/>
          <a:ln w="9525">
            <a:noFill/>
            <a:miter lim="800000"/>
            <a:headEnd/>
            <a:tailEnd/>
          </a:ln>
        </p:spPr>
      </p:pic>
      <p:cxnSp>
        <p:nvCxnSpPr>
          <p:cNvPr id="14" name="Straight Arrow Connector 10"/>
          <p:cNvCxnSpPr>
            <a:cxnSpLocks noChangeShapeType="1"/>
          </p:cNvCxnSpPr>
          <p:nvPr/>
        </p:nvCxnSpPr>
        <p:spPr bwMode="auto">
          <a:xfrm flipH="1" flipV="1">
            <a:off x="2771825" y="2283916"/>
            <a:ext cx="584200" cy="312738"/>
          </a:xfrm>
          <a:prstGeom prst="straightConnector1">
            <a:avLst/>
          </a:prstGeom>
          <a:noFill/>
          <a:ln w="9525" algn="ctr">
            <a:solidFill>
              <a:schemeClr val="bg2"/>
            </a:solidFill>
            <a:round/>
            <a:headEnd/>
            <a:tailEnd type="arrow" w="med" len="med"/>
          </a:ln>
        </p:spPr>
      </p:cxnSp>
      <p:sp>
        <p:nvSpPr>
          <p:cNvPr id="16" name="TextBox 11"/>
          <p:cNvSpPr txBox="1">
            <a:spLocks noChangeArrowheads="1"/>
          </p:cNvSpPr>
          <p:nvPr/>
        </p:nvSpPr>
        <p:spPr bwMode="auto">
          <a:xfrm>
            <a:off x="3254425" y="2564904"/>
            <a:ext cx="612775" cy="274637"/>
          </a:xfrm>
          <a:prstGeom prst="rect">
            <a:avLst/>
          </a:prstGeom>
          <a:noFill/>
          <a:ln w="9525">
            <a:noFill/>
            <a:miter lim="800000"/>
            <a:headEnd/>
            <a:tailEnd/>
          </a:ln>
        </p:spPr>
        <p:txBody>
          <a:bodyPr wrap="none">
            <a:spAutoFit/>
          </a:bodyPr>
          <a:lstStyle/>
          <a:p>
            <a:pPr eaLnBrk="1" hangingPunct="1"/>
            <a:r>
              <a:rPr lang="en-US" altLang="ja-JP" sz="1200">
                <a:latin typeface="Open Sans Condensed Light" pitchFamily="34" charset="0"/>
                <a:cs typeface="Arial" pitchFamily="34" charset="0"/>
              </a:rPr>
              <a:t>Nitrogen</a:t>
            </a:r>
          </a:p>
        </p:txBody>
      </p:sp>
      <p:cxnSp>
        <p:nvCxnSpPr>
          <p:cNvPr id="17" name="Straight Arrow Connector 13"/>
          <p:cNvCxnSpPr>
            <a:cxnSpLocks noChangeShapeType="1"/>
          </p:cNvCxnSpPr>
          <p:nvPr/>
        </p:nvCxnSpPr>
        <p:spPr bwMode="auto">
          <a:xfrm flipH="1">
            <a:off x="2844850" y="1364754"/>
            <a:ext cx="363537" cy="127000"/>
          </a:xfrm>
          <a:prstGeom prst="straightConnector1">
            <a:avLst/>
          </a:prstGeom>
          <a:noFill/>
          <a:ln w="9525" algn="ctr">
            <a:solidFill>
              <a:schemeClr val="bg2"/>
            </a:solidFill>
            <a:round/>
            <a:headEnd/>
            <a:tailEnd type="arrow" w="med" len="med"/>
          </a:ln>
        </p:spPr>
      </p:cxnSp>
      <p:sp>
        <p:nvSpPr>
          <p:cNvPr id="18" name="TextBox 16"/>
          <p:cNvSpPr txBox="1">
            <a:spLocks noChangeArrowheads="1"/>
          </p:cNvSpPr>
          <p:nvPr/>
        </p:nvSpPr>
        <p:spPr bwMode="auto">
          <a:xfrm>
            <a:off x="3132187" y="1131391"/>
            <a:ext cx="655638" cy="274638"/>
          </a:xfrm>
          <a:prstGeom prst="rect">
            <a:avLst/>
          </a:prstGeom>
          <a:noFill/>
          <a:ln w="9525">
            <a:noFill/>
            <a:miter lim="800000"/>
            <a:headEnd/>
            <a:tailEnd/>
          </a:ln>
        </p:spPr>
        <p:txBody>
          <a:bodyPr wrap="none">
            <a:spAutoFit/>
          </a:bodyPr>
          <a:lstStyle/>
          <a:p>
            <a:pPr eaLnBrk="1" hangingPunct="1"/>
            <a:r>
              <a:rPr lang="en-US" altLang="ja-JP" sz="1200">
                <a:latin typeface="Open Sans Condensed Light" pitchFamily="34" charset="0"/>
                <a:cs typeface="Arial" pitchFamily="34" charset="0"/>
              </a:rPr>
              <a:t>Silicon, Si</a:t>
            </a:r>
          </a:p>
        </p:txBody>
      </p:sp>
      <p:cxnSp>
        <p:nvCxnSpPr>
          <p:cNvPr id="19" name="Straight Arrow Connector 18"/>
          <p:cNvCxnSpPr>
            <a:cxnSpLocks noChangeShapeType="1"/>
          </p:cNvCxnSpPr>
          <p:nvPr/>
        </p:nvCxnSpPr>
        <p:spPr bwMode="auto">
          <a:xfrm>
            <a:off x="3276650" y="2212479"/>
            <a:ext cx="0" cy="0"/>
          </a:xfrm>
          <a:prstGeom prst="straightConnector1">
            <a:avLst/>
          </a:prstGeom>
          <a:noFill/>
          <a:ln w="9525" algn="ctr">
            <a:solidFill>
              <a:schemeClr val="tx1"/>
            </a:solidFill>
            <a:round/>
            <a:headEnd/>
            <a:tailEnd type="arrow" w="med" len="med"/>
          </a:ln>
        </p:spPr>
      </p:cxnSp>
      <p:cxnSp>
        <p:nvCxnSpPr>
          <p:cNvPr id="20" name="Straight Arrow Connector 20"/>
          <p:cNvCxnSpPr>
            <a:cxnSpLocks noChangeShapeType="1"/>
          </p:cNvCxnSpPr>
          <p:nvPr/>
        </p:nvCxnSpPr>
        <p:spPr bwMode="auto">
          <a:xfrm flipH="1">
            <a:off x="3492550" y="1439366"/>
            <a:ext cx="749300" cy="484188"/>
          </a:xfrm>
          <a:prstGeom prst="straightConnector1">
            <a:avLst/>
          </a:prstGeom>
          <a:noFill/>
          <a:ln w="9525" algn="ctr">
            <a:solidFill>
              <a:schemeClr val="bg2"/>
            </a:solidFill>
            <a:round/>
            <a:headEnd/>
            <a:tailEnd type="arrow" w="med" len="med"/>
          </a:ln>
        </p:spPr>
      </p:cxnSp>
      <p:sp>
        <p:nvSpPr>
          <p:cNvPr id="21" name="TextBox 24"/>
          <p:cNvSpPr txBox="1">
            <a:spLocks noChangeArrowheads="1"/>
          </p:cNvSpPr>
          <p:nvPr/>
        </p:nvSpPr>
        <p:spPr bwMode="auto">
          <a:xfrm>
            <a:off x="4113262" y="1142504"/>
            <a:ext cx="865188" cy="274637"/>
          </a:xfrm>
          <a:prstGeom prst="rect">
            <a:avLst/>
          </a:prstGeom>
          <a:noFill/>
          <a:ln w="9525">
            <a:noFill/>
            <a:miter lim="800000"/>
            <a:headEnd/>
            <a:tailEnd/>
          </a:ln>
        </p:spPr>
        <p:txBody>
          <a:bodyPr>
            <a:spAutoFit/>
          </a:bodyPr>
          <a:lstStyle/>
          <a:p>
            <a:pPr eaLnBrk="1" hangingPunct="1"/>
            <a:r>
              <a:rPr lang="en-US" altLang="ja-JP" sz="1200">
                <a:latin typeface="Open Sans Condensed Light" pitchFamily="34" charset="0"/>
                <a:cs typeface="Arial" pitchFamily="34" charset="0"/>
              </a:rPr>
              <a:t>Hydrogen</a:t>
            </a:r>
          </a:p>
        </p:txBody>
      </p:sp>
      <p:sp>
        <p:nvSpPr>
          <p:cNvPr id="22" name="TextBox 25"/>
          <p:cNvSpPr txBox="1">
            <a:spLocks noChangeArrowheads="1"/>
          </p:cNvSpPr>
          <p:nvPr/>
        </p:nvSpPr>
        <p:spPr bwMode="auto">
          <a:xfrm>
            <a:off x="3852912" y="1707654"/>
            <a:ext cx="425450" cy="585787"/>
          </a:xfrm>
          <a:prstGeom prst="rect">
            <a:avLst/>
          </a:prstGeom>
          <a:noFill/>
          <a:ln w="9525">
            <a:noFill/>
            <a:miter lim="800000"/>
            <a:headEnd/>
            <a:tailEnd/>
          </a:ln>
        </p:spPr>
        <p:txBody>
          <a:bodyPr wrap="none">
            <a:spAutoFit/>
          </a:bodyPr>
          <a:lstStyle/>
          <a:p>
            <a:pPr eaLnBrk="1" hangingPunct="1"/>
            <a:r>
              <a:rPr lang="en-US" altLang="ja-JP" sz="3200" b="1">
                <a:solidFill>
                  <a:schemeClr val="bg2"/>
                </a:solidFill>
                <a:cs typeface="Arial" pitchFamily="34" charset="0"/>
              </a:rPr>
              <a:t>+</a:t>
            </a:r>
          </a:p>
        </p:txBody>
      </p:sp>
      <p:sp>
        <p:nvSpPr>
          <p:cNvPr id="23" name="TextBox 26"/>
          <p:cNvSpPr txBox="1">
            <a:spLocks noChangeArrowheads="1"/>
          </p:cNvSpPr>
          <p:nvPr/>
        </p:nvSpPr>
        <p:spPr bwMode="auto">
          <a:xfrm>
            <a:off x="4284712" y="1780679"/>
            <a:ext cx="715963" cy="460375"/>
          </a:xfrm>
          <a:prstGeom prst="rect">
            <a:avLst/>
          </a:prstGeom>
          <a:noFill/>
          <a:ln w="9525">
            <a:noFill/>
            <a:miter lim="800000"/>
            <a:headEnd/>
            <a:tailEnd/>
          </a:ln>
        </p:spPr>
        <p:txBody>
          <a:bodyPr wrap="none">
            <a:spAutoFit/>
          </a:bodyPr>
          <a:lstStyle/>
          <a:p>
            <a:pPr eaLnBrk="1" hangingPunct="1"/>
            <a:r>
              <a:rPr lang="en-US" altLang="ja-JP" sz="2400" b="1">
                <a:cs typeface="Arial" pitchFamily="34" charset="0"/>
              </a:rPr>
              <a:t>H</a:t>
            </a:r>
            <a:r>
              <a:rPr lang="en-US" altLang="ja-JP" sz="1000" b="1">
                <a:cs typeface="Arial" pitchFamily="34" charset="0"/>
              </a:rPr>
              <a:t>2</a:t>
            </a:r>
            <a:r>
              <a:rPr lang="en-US" altLang="ja-JP" sz="2400" b="1">
                <a:cs typeface="Arial" pitchFamily="34" charset="0"/>
              </a:rPr>
              <a:t>O</a:t>
            </a:r>
          </a:p>
        </p:txBody>
      </p:sp>
      <p:sp>
        <p:nvSpPr>
          <p:cNvPr id="24" name="Right Arrow 23">
            <a:extLst>
              <a:ext uri="{FF2B5EF4-FFF2-40B4-BE49-F238E27FC236}"/>
            </a:extLst>
          </p:cNvPr>
          <p:cNvSpPr/>
          <p:nvPr/>
        </p:nvSpPr>
        <p:spPr bwMode="auto">
          <a:xfrm>
            <a:off x="5076875" y="1923554"/>
            <a:ext cx="431800" cy="144462"/>
          </a:xfrm>
          <a:prstGeom prst="rightArrow">
            <a:avLst/>
          </a:prstGeom>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ltLang="ja-JP">
              <a:solidFill>
                <a:srgbClr val="FF0000"/>
              </a:solidFill>
            </a:endParaRPr>
          </a:p>
        </p:txBody>
      </p:sp>
      <p:sp>
        <p:nvSpPr>
          <p:cNvPr id="25" name="TextBox 28"/>
          <p:cNvSpPr txBox="1">
            <a:spLocks noChangeArrowheads="1"/>
          </p:cNvSpPr>
          <p:nvPr/>
        </p:nvSpPr>
        <p:spPr bwMode="auto">
          <a:xfrm>
            <a:off x="4284712" y="2139454"/>
            <a:ext cx="863600" cy="246062"/>
          </a:xfrm>
          <a:prstGeom prst="rect">
            <a:avLst/>
          </a:prstGeom>
          <a:noFill/>
          <a:ln w="9525">
            <a:noFill/>
            <a:miter lim="800000"/>
            <a:headEnd/>
            <a:tailEnd/>
          </a:ln>
        </p:spPr>
        <p:txBody>
          <a:bodyPr>
            <a:spAutoFit/>
          </a:bodyPr>
          <a:lstStyle/>
          <a:p>
            <a:pPr eaLnBrk="1" hangingPunct="1"/>
            <a:r>
              <a:rPr lang="en-US" altLang="ja-JP" sz="1000">
                <a:latin typeface="Open Sans Condensed Light" pitchFamily="34" charset="0"/>
                <a:cs typeface="Arial" pitchFamily="34" charset="0"/>
              </a:rPr>
              <a:t>Hydrolyze</a:t>
            </a:r>
          </a:p>
        </p:txBody>
      </p:sp>
      <p:cxnSp>
        <p:nvCxnSpPr>
          <p:cNvPr id="26" name="Straight Arrow Connector 28"/>
          <p:cNvCxnSpPr>
            <a:cxnSpLocks noChangeShapeType="1"/>
          </p:cNvCxnSpPr>
          <p:nvPr/>
        </p:nvCxnSpPr>
        <p:spPr bwMode="auto">
          <a:xfrm flipH="1">
            <a:off x="4429175" y="1444129"/>
            <a:ext cx="7937" cy="407987"/>
          </a:xfrm>
          <a:prstGeom prst="straightConnector1">
            <a:avLst/>
          </a:prstGeom>
          <a:noFill/>
          <a:ln w="9525" algn="ctr">
            <a:solidFill>
              <a:schemeClr val="bg2"/>
            </a:solidFill>
            <a:round/>
            <a:headEnd/>
            <a:tailEnd type="arrow" w="med" len="med"/>
          </a:ln>
        </p:spPr>
      </p:cxnSp>
      <p:sp>
        <p:nvSpPr>
          <p:cNvPr id="27" name="TextBox 31"/>
          <p:cNvSpPr txBox="1">
            <a:spLocks noChangeArrowheads="1"/>
          </p:cNvSpPr>
          <p:nvPr/>
        </p:nvSpPr>
        <p:spPr bwMode="auto">
          <a:xfrm>
            <a:off x="5010200" y="1269504"/>
            <a:ext cx="544512" cy="274637"/>
          </a:xfrm>
          <a:prstGeom prst="rect">
            <a:avLst/>
          </a:prstGeom>
          <a:noFill/>
          <a:ln w="9525">
            <a:noFill/>
            <a:miter lim="800000"/>
            <a:headEnd/>
            <a:tailEnd/>
          </a:ln>
        </p:spPr>
        <p:txBody>
          <a:bodyPr wrap="none">
            <a:spAutoFit/>
          </a:bodyPr>
          <a:lstStyle/>
          <a:p>
            <a:pPr eaLnBrk="1" hangingPunct="1"/>
            <a:r>
              <a:rPr lang="en-US" altLang="ja-JP" sz="1200">
                <a:latin typeface="Open Sans Condensed Light" pitchFamily="34" charset="0"/>
                <a:cs typeface="Arial" pitchFamily="34" charset="0"/>
              </a:rPr>
              <a:t>Oxygen</a:t>
            </a:r>
          </a:p>
        </p:txBody>
      </p:sp>
      <p:cxnSp>
        <p:nvCxnSpPr>
          <p:cNvPr id="28" name="Straight Arrow Connector 33"/>
          <p:cNvCxnSpPr>
            <a:cxnSpLocks noChangeShapeType="1"/>
            <a:stCxn id="27" idx="2"/>
          </p:cNvCxnSpPr>
          <p:nvPr/>
        </p:nvCxnSpPr>
        <p:spPr bwMode="auto">
          <a:xfrm flipH="1">
            <a:off x="4900662" y="1544141"/>
            <a:ext cx="382588" cy="315913"/>
          </a:xfrm>
          <a:prstGeom prst="straightConnector1">
            <a:avLst/>
          </a:prstGeom>
          <a:noFill/>
          <a:ln w="9525" algn="ctr">
            <a:solidFill>
              <a:schemeClr val="bg2"/>
            </a:solidFill>
            <a:round/>
            <a:headEnd/>
            <a:tailEnd type="arrow" w="med" len="med"/>
          </a:ln>
        </p:spPr>
      </p:cxnSp>
      <p:cxnSp>
        <p:nvCxnSpPr>
          <p:cNvPr id="29" name="Straight Connector 42"/>
          <p:cNvCxnSpPr>
            <a:cxnSpLocks noChangeShapeType="1"/>
          </p:cNvCxnSpPr>
          <p:nvPr/>
        </p:nvCxnSpPr>
        <p:spPr bwMode="auto">
          <a:xfrm>
            <a:off x="8018512" y="1218704"/>
            <a:ext cx="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Organic and Inorganic Composite</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107" name="Picture 106" descr="graph.png"/>
          <p:cNvPicPr>
            <a:picLocks noChangeAspect="1"/>
          </p:cNvPicPr>
          <p:nvPr/>
        </p:nvPicPr>
        <p:blipFill>
          <a:blip r:embed="rId4" cstate="print"/>
          <a:stretch>
            <a:fillRect/>
          </a:stretch>
        </p:blipFill>
        <p:spPr>
          <a:xfrm>
            <a:off x="2699792" y="909700"/>
            <a:ext cx="6208174" cy="2382130"/>
          </a:xfrm>
          <a:prstGeom prst="rect">
            <a:avLst/>
          </a:prstGeom>
        </p:spPr>
      </p:pic>
      <p:sp>
        <p:nvSpPr>
          <p:cNvPr id="108" name="TextBox 118"/>
          <p:cNvSpPr txBox="1">
            <a:spLocks noChangeArrowheads="1"/>
          </p:cNvSpPr>
          <p:nvPr/>
        </p:nvSpPr>
        <p:spPr bwMode="auto">
          <a:xfrm>
            <a:off x="4283968" y="3363838"/>
            <a:ext cx="5184576" cy="261610"/>
          </a:xfrm>
          <a:prstGeom prst="rect">
            <a:avLst/>
          </a:prstGeom>
          <a:noFill/>
          <a:ln w="9525">
            <a:noFill/>
            <a:miter lim="800000"/>
            <a:headEnd/>
            <a:tailEnd/>
          </a:ln>
        </p:spPr>
        <p:txBody>
          <a:bodyPr wrap="square">
            <a:spAutoFit/>
          </a:bodyPr>
          <a:lstStyle/>
          <a:p>
            <a:pPr algn="ctr" eaLnBrk="1" hangingPunct="1"/>
            <a:r>
              <a:rPr lang="en-US" altLang="ja-JP" sz="1100" dirty="0">
                <a:latin typeface="Open Sans Condensed" pitchFamily="34" charset="0"/>
                <a:cs typeface="Arial" pitchFamily="34" charset="0"/>
              </a:rPr>
              <a:t>The amount of silica contained in the coating (wt </a:t>
            </a:r>
            <a:r>
              <a:rPr lang="en-US" altLang="ja-JP" sz="1100" dirty="0" smtClean="0">
                <a:latin typeface="Open Sans Condensed" pitchFamily="34" charset="0"/>
                <a:cs typeface="Arial" pitchFamily="34" charset="0"/>
              </a:rPr>
              <a:t>%)</a:t>
            </a:r>
            <a:endParaRPr lang="en-US" altLang="ja-JP" sz="1100" dirty="0">
              <a:latin typeface="Open Sans Condensed" pitchFamily="34" charset="0"/>
              <a:cs typeface="Arial" pitchFamily="34" charset="0"/>
            </a:endParaRPr>
          </a:p>
        </p:txBody>
      </p:sp>
      <p:sp>
        <p:nvSpPr>
          <p:cNvPr id="109" name="Rectangle 108"/>
          <p:cNvSpPr/>
          <p:nvPr/>
        </p:nvSpPr>
        <p:spPr>
          <a:xfrm>
            <a:off x="467544" y="915566"/>
            <a:ext cx="4572000" cy="1938992"/>
          </a:xfrm>
          <a:prstGeom prst="rect">
            <a:avLst/>
          </a:prstGeom>
        </p:spPr>
        <p:txBody>
          <a:bodyPr>
            <a:spAutoFit/>
          </a:bodyPr>
          <a:lstStyle/>
          <a:p>
            <a:r>
              <a:rPr lang="en-US" altLang="ja-JP" sz="1200" dirty="0" smtClean="0">
                <a:latin typeface="Open Sans Condensed" pitchFamily="34" charset="0"/>
                <a:cs typeface="Arial" pitchFamily="34" charset="0"/>
              </a:rPr>
              <a:t>Oxygen &amp; Water </a:t>
            </a:r>
          </a:p>
          <a:p>
            <a:r>
              <a:rPr lang="en-US" altLang="ja-JP" sz="1200" dirty="0" smtClean="0">
                <a:latin typeface="Open Sans Condensed" pitchFamily="34" charset="0"/>
                <a:cs typeface="Arial" pitchFamily="34" charset="0"/>
              </a:rPr>
              <a:t>Vapor Permeability </a:t>
            </a:r>
          </a:p>
          <a:p>
            <a:endParaRPr lang="en-US" altLang="ja-JP" sz="1200" dirty="0" smtClean="0">
              <a:latin typeface="Open Sans Condensed Light" pitchFamily="34" charset="0"/>
              <a:cs typeface="Arial" pitchFamily="34" charset="0"/>
            </a:endParaRPr>
          </a:p>
          <a:p>
            <a:r>
              <a:rPr lang="en-US" altLang="ja-JP" sz="1200" dirty="0" smtClean="0">
                <a:latin typeface="Open Sans Condensed Light" pitchFamily="34" charset="0"/>
                <a:cs typeface="Arial" pitchFamily="34" charset="0"/>
              </a:rPr>
              <a:t>Oxygen permeability:  	</a:t>
            </a:r>
          </a:p>
          <a:p>
            <a:r>
              <a:rPr lang="ja-JP" altLang="en-US" sz="1200" smtClean="0">
                <a:latin typeface="Open Sans Condensed Light" pitchFamily="34" charset="0"/>
                <a:cs typeface="Arial" pitchFamily="34" charset="0"/>
              </a:rPr>
              <a:t>○ </a:t>
            </a:r>
            <a:r>
              <a:rPr lang="en-US" altLang="ja-JP" sz="1200" dirty="0" smtClean="0">
                <a:latin typeface="Open Sans Condensed Light" pitchFamily="34" charset="0"/>
                <a:cs typeface="Arial" pitchFamily="34" charset="0"/>
              </a:rPr>
              <a:t>- Water base</a:t>
            </a:r>
          </a:p>
          <a:p>
            <a:r>
              <a:rPr lang="ja-JP" altLang="en-US" sz="1200" smtClean="0">
                <a:latin typeface="Open Sans Condensed Light" pitchFamily="34" charset="0"/>
                <a:cs typeface="Arial" pitchFamily="34" charset="0"/>
              </a:rPr>
              <a:t>△</a:t>
            </a:r>
            <a:r>
              <a:rPr lang="en-US" altLang="ja-JP" sz="1200" dirty="0" smtClean="0">
                <a:latin typeface="Open Sans Condensed Light" pitchFamily="34" charset="0"/>
                <a:cs typeface="Arial" pitchFamily="34" charset="0"/>
              </a:rPr>
              <a:t> - Solvent base</a:t>
            </a:r>
          </a:p>
          <a:p>
            <a:endParaRPr lang="en-US" altLang="ja-JP" sz="1200" dirty="0" smtClean="0">
              <a:latin typeface="Open Sans Condensed Light" pitchFamily="34" charset="0"/>
              <a:cs typeface="Arial" pitchFamily="34" charset="0"/>
            </a:endParaRPr>
          </a:p>
          <a:p>
            <a:r>
              <a:rPr lang="en-US" altLang="ja-JP" sz="1200" dirty="0" smtClean="0">
                <a:latin typeface="Open Sans Condensed Light" pitchFamily="34" charset="0"/>
                <a:cs typeface="Arial" pitchFamily="34" charset="0"/>
              </a:rPr>
              <a:t>Water vapor permeability:  </a:t>
            </a:r>
          </a:p>
          <a:p>
            <a:r>
              <a:rPr lang="ja-JP" altLang="en-US" sz="1200" smtClean="0">
                <a:latin typeface="Open Sans Condensed Light" pitchFamily="34" charset="0"/>
                <a:cs typeface="Arial" pitchFamily="34" charset="0"/>
              </a:rPr>
              <a:t>● </a:t>
            </a:r>
            <a:r>
              <a:rPr lang="en-US" altLang="ja-JP" sz="1200" dirty="0" smtClean="0">
                <a:latin typeface="Open Sans Condensed Light" pitchFamily="34" charset="0"/>
                <a:cs typeface="Arial" pitchFamily="34" charset="0"/>
              </a:rPr>
              <a:t>- Water base	</a:t>
            </a:r>
            <a:r>
              <a:rPr lang="en-US" altLang="ja-JP" sz="1200" dirty="0" smtClean="0">
                <a:solidFill>
                  <a:schemeClr val="accent1"/>
                </a:solidFill>
                <a:latin typeface="Open Sans Condensed Light" pitchFamily="34" charset="0"/>
                <a:cs typeface="Arial" pitchFamily="34" charset="0"/>
              </a:rPr>
              <a:t> </a:t>
            </a:r>
          </a:p>
          <a:p>
            <a:r>
              <a:rPr lang="ja-JP" altLang="en-US" sz="1200" smtClean="0">
                <a:latin typeface="Open Sans Condensed Light" pitchFamily="34" charset="0"/>
                <a:cs typeface="Arial" pitchFamily="34" charset="0"/>
              </a:rPr>
              <a:t>▲</a:t>
            </a:r>
            <a:r>
              <a:rPr lang="en-US" altLang="ja-JP" sz="1200" dirty="0" smtClean="0">
                <a:latin typeface="Open Sans Condensed Light" pitchFamily="34" charset="0"/>
                <a:cs typeface="Arial" pitchFamily="34" charset="0"/>
              </a:rPr>
              <a:t> - Solvent base</a:t>
            </a:r>
            <a:endParaRPr lang="en-US" altLang="ja-JP" sz="1200" dirty="0">
              <a:latin typeface="Open Sans Condensed Light"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Water repellency</a:t>
            </a:r>
          </a:p>
        </p:txBody>
      </p:sp>
      <p:pic>
        <p:nvPicPr>
          <p:cNvPr id="4" name="Picture 3" descr="wave_element_A4_standalone_noback_xtrawide.jpg"/>
          <p:cNvPicPr>
            <a:picLocks noChangeAspect="1"/>
          </p:cNvPicPr>
          <p:nvPr/>
        </p:nvPicPr>
        <p:blipFill>
          <a:blip r:embed="rId3"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2" cstate="print"/>
          <a:srcRect t="27222" b="33890"/>
          <a:stretch>
            <a:fillRect/>
          </a:stretch>
        </p:blipFill>
        <p:spPr>
          <a:xfrm>
            <a:off x="395536" y="4155926"/>
            <a:ext cx="2676143" cy="720080"/>
          </a:xfrm>
          <a:prstGeom prst="rect">
            <a:avLst/>
          </a:prstGeom>
        </p:spPr>
      </p:pic>
      <p:pic>
        <p:nvPicPr>
          <p:cNvPr id="9" name="図 2"/>
          <p:cNvPicPr>
            <a:picLocks noChangeAspect="1"/>
          </p:cNvPicPr>
          <p:nvPr/>
        </p:nvPicPr>
        <p:blipFill>
          <a:blip r:embed="rId4" cstate="print"/>
          <a:srcRect/>
          <a:stretch>
            <a:fillRect/>
          </a:stretch>
        </p:blipFill>
        <p:spPr bwMode="auto">
          <a:xfrm>
            <a:off x="539552" y="915567"/>
            <a:ext cx="2879955" cy="2160240"/>
          </a:xfrm>
          <a:prstGeom prst="rect">
            <a:avLst/>
          </a:prstGeom>
          <a:noFill/>
          <a:ln w="9525">
            <a:noFill/>
            <a:miter lim="800000"/>
            <a:headEnd/>
            <a:tailEnd/>
          </a:ln>
        </p:spPr>
      </p:pic>
      <p:pic>
        <p:nvPicPr>
          <p:cNvPr id="10" name="図 1"/>
          <p:cNvPicPr>
            <a:picLocks noChangeAspect="1"/>
          </p:cNvPicPr>
          <p:nvPr/>
        </p:nvPicPr>
        <p:blipFill>
          <a:blip r:embed="rId5" cstate="print"/>
          <a:srcRect/>
          <a:stretch>
            <a:fillRect/>
          </a:stretch>
        </p:blipFill>
        <p:spPr bwMode="auto">
          <a:xfrm>
            <a:off x="3491880" y="915565"/>
            <a:ext cx="2880320" cy="2161919"/>
          </a:xfrm>
          <a:prstGeom prst="rect">
            <a:avLst/>
          </a:prstGeom>
          <a:noFill/>
          <a:ln w="9525">
            <a:noFill/>
            <a:miter lim="800000"/>
            <a:headEnd/>
            <a:tailEnd/>
          </a:ln>
        </p:spPr>
      </p:pic>
      <p:sp>
        <p:nvSpPr>
          <p:cNvPr id="11" name="Rectangle 10"/>
          <p:cNvSpPr/>
          <p:nvPr/>
        </p:nvSpPr>
        <p:spPr>
          <a:xfrm>
            <a:off x="6444208" y="843558"/>
            <a:ext cx="2376264" cy="2308324"/>
          </a:xfrm>
          <a:prstGeom prst="rect">
            <a:avLst/>
          </a:prstGeom>
        </p:spPr>
        <p:txBody>
          <a:bodyPr wrap="square">
            <a:spAutoFit/>
          </a:bodyPr>
          <a:lstStyle/>
          <a:p>
            <a:r>
              <a:rPr lang="en-US" altLang="ja-JP" sz="1200" dirty="0" smtClean="0">
                <a:latin typeface="Open Sans Condensed Light" pitchFamily="34" charset="0"/>
                <a:ea typeface="Open Sans Condensed Light" pitchFamily="34" charset="0"/>
                <a:cs typeface="Open Sans Condensed Light" pitchFamily="34" charset="0"/>
              </a:rPr>
              <a:t>When a molecule of a liquid is in contact with another phase, its behavior depends on the relative attractive strengths of its neighbors on the two sides of the phase boundary. If the molecule is more strongly attracted to its own kind, then interfacial tension will act to minimize the area of contact by increasing the curvature of the surface. This is what happens at the interface between water and a hydrophobic surface such as a plastic mixing bowl or a windshield coated with oily material.</a:t>
            </a:r>
            <a:endParaRPr lang="en-US" sz="1200" dirty="0">
              <a:latin typeface="Open Sans Condensed Light" pitchFamily="34" charset="0"/>
              <a:ea typeface="Open Sans Condensed Light" pitchFamily="34" charset="0"/>
              <a:cs typeface="Open Sans Condensed Ligh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sta-logotypes-negative-standalone.png"/>
          <p:cNvPicPr>
            <a:picLocks noChangeAspect="1"/>
          </p:cNvPicPr>
          <p:nvPr/>
        </p:nvPicPr>
        <p:blipFill>
          <a:blip r:embed="rId3" cstate="print"/>
          <a:srcRect t="27222" b="33890"/>
          <a:stretch>
            <a:fillRect/>
          </a:stretch>
        </p:blipFill>
        <p:spPr>
          <a:xfrm>
            <a:off x="395536" y="4155926"/>
            <a:ext cx="2676143" cy="720080"/>
          </a:xfrm>
          <a:prstGeom prst="rect">
            <a:avLst/>
          </a:prstGeom>
        </p:spPr>
      </p:pic>
      <p:sp>
        <p:nvSpPr>
          <p:cNvPr id="15" name="Rectangle 2"/>
          <p:cNvSpPr>
            <a:spLocks noChangeArrowheads="1"/>
          </p:cNvSpPr>
          <p:nvPr/>
        </p:nvSpPr>
        <p:spPr bwMode="auto">
          <a:xfrm>
            <a:off x="467544" y="411510"/>
            <a:ext cx="6408712" cy="287338"/>
          </a:xfrm>
          <a:prstGeom prst="rect">
            <a:avLst/>
          </a:prstGeom>
          <a:noFill/>
          <a:ln w="9525">
            <a:noFill/>
            <a:miter lim="800000"/>
            <a:headEnd/>
            <a:tailEnd/>
          </a:ln>
        </p:spPr>
        <p:txBody>
          <a:bodyPr anchor="ctr"/>
          <a:lstStyle/>
          <a:p>
            <a:r>
              <a:rPr lang="en-US" altLang="en-US" sz="2800" dirty="0" smtClean="0">
                <a:latin typeface="Open Sans Condensed" pitchFamily="34" charset="0"/>
                <a:ea typeface="A-OTF 見出ゴMB31 Pro MB31"/>
                <a:cs typeface="A-OTF 見出ゴMB31 Pro MB31"/>
              </a:rPr>
              <a:t>Measuring contact angles</a:t>
            </a:r>
          </a:p>
        </p:txBody>
      </p:sp>
      <p:pic>
        <p:nvPicPr>
          <p:cNvPr id="4" name="Picture 3" descr="wave_element_A4_standalone_noback_xtrawide.jpg"/>
          <p:cNvPicPr>
            <a:picLocks noChangeAspect="1"/>
          </p:cNvPicPr>
          <p:nvPr/>
        </p:nvPicPr>
        <p:blipFill>
          <a:blip r:embed="rId4" cstate="print"/>
          <a:srcRect b="21526"/>
          <a:stretch>
            <a:fillRect/>
          </a:stretch>
        </p:blipFill>
        <p:spPr>
          <a:xfrm>
            <a:off x="0" y="1882602"/>
            <a:ext cx="9144000" cy="3260898"/>
          </a:xfrm>
          <a:prstGeom prst="rect">
            <a:avLst/>
          </a:prstGeom>
        </p:spPr>
      </p:pic>
      <p:pic>
        <p:nvPicPr>
          <p:cNvPr id="105" name="Picture 104" descr="modesta-logotypes-negative-standalone.png"/>
          <p:cNvPicPr>
            <a:picLocks noChangeAspect="1"/>
          </p:cNvPicPr>
          <p:nvPr/>
        </p:nvPicPr>
        <p:blipFill>
          <a:blip r:embed="rId3" cstate="print"/>
          <a:srcRect t="27222" b="33890"/>
          <a:stretch>
            <a:fillRect/>
          </a:stretch>
        </p:blipFill>
        <p:spPr>
          <a:xfrm>
            <a:off x="395536" y="4155926"/>
            <a:ext cx="2676143" cy="720080"/>
          </a:xfrm>
          <a:prstGeom prst="rect">
            <a:avLst/>
          </a:prstGeom>
        </p:spPr>
      </p:pic>
      <p:pic>
        <p:nvPicPr>
          <p:cNvPr id="13" name="Laboratory - Contact Angle Measuring2.mov">
            <a:hlinkClick r:id="" action="ppaction://media"/>
          </p:cNvPr>
          <p:cNvPicPr>
            <a:picLocks noRot="1" noChangeAspect="1"/>
          </p:cNvPicPr>
          <p:nvPr>
            <a:videoFile r:link="rId1"/>
          </p:nvPr>
        </p:nvPicPr>
        <p:blipFill>
          <a:blip r:embed="rId5" cstate="print"/>
          <a:srcRect l="24014" r="31099"/>
          <a:stretch>
            <a:fillRect/>
          </a:stretch>
        </p:blipFill>
        <p:spPr>
          <a:xfrm>
            <a:off x="3347864" y="843558"/>
            <a:ext cx="2413386" cy="4032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2306</Words>
  <Application>Microsoft Office PowerPoint</Application>
  <PresentationFormat>On-screen Show (16:9)</PresentationFormat>
  <Paragraphs>273</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Michal Plsko</dc:creator>
  <cp:lastModifiedBy>Michal Plsko</cp:lastModifiedBy>
  <cp:revision>39</cp:revision>
  <dcterms:created xsi:type="dcterms:W3CDTF">2019-03-13T00:00:25Z</dcterms:created>
  <dcterms:modified xsi:type="dcterms:W3CDTF">2019-03-13T12:51:27Z</dcterms:modified>
</cp:coreProperties>
</file>